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2"/>
  </p:notesMasterIdLst>
  <p:sldIdLst>
    <p:sldId id="381" r:id="rId2"/>
    <p:sldId id="383" r:id="rId3"/>
    <p:sldId id="260" r:id="rId4"/>
    <p:sldId id="340" r:id="rId5"/>
    <p:sldId id="261" r:id="rId6"/>
    <p:sldId id="375" r:id="rId7"/>
    <p:sldId id="387" r:id="rId8"/>
    <p:sldId id="1779" r:id="rId9"/>
    <p:sldId id="1780" r:id="rId10"/>
    <p:sldId id="393" r:id="rId11"/>
  </p:sldIdLst>
  <p:sldSz cx="9144000" cy="6858000" type="screen4x3"/>
  <p:notesSz cx="6797675" cy="99266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54E"/>
    <a:srgbClr val="FF6D6D"/>
    <a:srgbClr val="FF9999"/>
    <a:srgbClr val="FFCCCC"/>
    <a:srgbClr val="FFE1E1"/>
    <a:srgbClr val="0000FF"/>
    <a:srgbClr val="FFFF00"/>
    <a:srgbClr val="66FF33"/>
    <a:srgbClr val="FF66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91" autoAdjust="0"/>
    <p:restoredTop sz="89457" autoAdjust="0"/>
  </p:normalViewPr>
  <p:slideViewPr>
    <p:cSldViewPr>
      <p:cViewPr varScale="1">
        <p:scale>
          <a:sx n="65" d="100"/>
          <a:sy n="65" d="100"/>
        </p:scale>
        <p:origin x="1638" y="72"/>
      </p:cViewPr>
      <p:guideLst>
        <p:guide orient="horz" pos="2160"/>
        <p:guide pos="2880"/>
      </p:guideLst>
    </p:cSldViewPr>
  </p:slideViewPr>
  <p:outlineViewPr>
    <p:cViewPr>
      <p:scale>
        <a:sx n="33" d="100"/>
        <a:sy n="33" d="100"/>
      </p:scale>
      <p:origin x="34" y="45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309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423AA441-C893-4EA3-A2F1-B5615CA2B309}" type="datetimeFigureOut">
              <a:rPr lang="ja-JP" altLang="en-US"/>
              <a:pPr>
                <a:defRPr/>
              </a:pPr>
              <a:t>2024/4/30</a:t>
            </a:fld>
            <a:endParaRPr lang="ja-JP" altLang="en-US"/>
          </a:p>
        </p:txBody>
      </p:sp>
      <p:sp>
        <p:nvSpPr>
          <p:cNvPr id="4" name="スライド イメージ プレースホル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charset="0"/>
                <a:ea typeface="ＭＳ Ｐゴシック" charset="-128"/>
              </a:defRPr>
            </a:lvl1pPr>
          </a:lstStyle>
          <a:p>
            <a:pPr>
              <a:defRPr/>
            </a:pPr>
            <a:fld id="{F1017525-AE0B-4E6A-8073-1378722216AC}" type="slidenum">
              <a:rPr lang="ja-JP" altLang="en-US"/>
              <a:pPr>
                <a:defRPr/>
              </a:pPr>
              <a:t>‹#›</a:t>
            </a:fld>
            <a:endParaRPr lang="ja-JP" altLang="en-US"/>
          </a:p>
        </p:txBody>
      </p:sp>
    </p:spTree>
    <p:extLst>
      <p:ext uri="{BB962C8B-B14F-4D97-AF65-F5344CB8AC3E}">
        <p14:creationId xmlns:p14="http://schemas.microsoft.com/office/powerpoint/2010/main" val="1826323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1017525-AE0B-4E6A-8073-1378722216AC}" type="slidenum">
              <a:rPr lang="ja-JP" altLang="en-US" smtClean="0"/>
              <a:pPr>
                <a:defRPr/>
              </a:pPr>
              <a:t>0</a:t>
            </a:fld>
            <a:endParaRPr lang="ja-JP" altLang="en-US"/>
          </a:p>
        </p:txBody>
      </p:sp>
    </p:spTree>
    <p:extLst>
      <p:ext uri="{BB962C8B-B14F-4D97-AF65-F5344CB8AC3E}">
        <p14:creationId xmlns:p14="http://schemas.microsoft.com/office/powerpoint/2010/main" val="315271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目的→外部の方の支援を得ながら</a:t>
            </a:r>
            <a:endParaRPr kumimoji="1" lang="en-US" altLang="ja-JP" dirty="0"/>
          </a:p>
          <a:p>
            <a:r>
              <a:rPr kumimoji="1" lang="ja-JP" altLang="en-US" dirty="0"/>
              <a:t>目標→外部の支援を得るために、ウェブサイト上で発信する内容をイメージしていく</a:t>
            </a:r>
          </a:p>
        </p:txBody>
      </p:sp>
      <p:sp>
        <p:nvSpPr>
          <p:cNvPr id="4" name="スライド番号プレースホルダー 3"/>
          <p:cNvSpPr>
            <a:spLocks noGrp="1"/>
          </p:cNvSpPr>
          <p:nvPr>
            <p:ph type="sldNum" sz="quarter" idx="10"/>
          </p:nvPr>
        </p:nvSpPr>
        <p:spPr/>
        <p:txBody>
          <a:bodyPr/>
          <a:lstStyle/>
          <a:p>
            <a:pPr>
              <a:defRPr/>
            </a:pPr>
            <a:fld id="{F1017525-AE0B-4E6A-8073-1378722216AC}" type="slidenum">
              <a:rPr lang="ja-JP" altLang="en-US" smtClean="0"/>
              <a:pPr>
                <a:defRPr/>
              </a:pPr>
              <a:t>1</a:t>
            </a:fld>
            <a:endParaRPr lang="ja-JP" altLang="en-US"/>
          </a:p>
        </p:txBody>
      </p:sp>
    </p:spTree>
    <p:extLst>
      <p:ext uri="{BB962C8B-B14F-4D97-AF65-F5344CB8AC3E}">
        <p14:creationId xmlns:p14="http://schemas.microsoft.com/office/powerpoint/2010/main" val="354330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ワークシート②の整理ができた段階で、簡単なシェアの時間を取るのもよい。</a:t>
            </a:r>
            <a:endParaRPr kumimoji="1" lang="en-US" altLang="ja-JP" dirty="0"/>
          </a:p>
          <a:p>
            <a:r>
              <a:rPr kumimoji="1" lang="ja-JP" altLang="en-US" dirty="0"/>
              <a:t>特に、右上・左上にどんなものが来たかを発言してもらう。</a:t>
            </a:r>
            <a:endParaRPr kumimoji="1" lang="en-US" altLang="ja-JP" dirty="0"/>
          </a:p>
          <a:p>
            <a:endParaRPr kumimoji="1" lang="en-US" altLang="ja-JP" dirty="0"/>
          </a:p>
          <a:p>
            <a:r>
              <a:rPr kumimoji="1" lang="ja-JP" altLang="en-US" dirty="0"/>
              <a:t>（ファシリテーターのコメント例）</a:t>
            </a:r>
            <a:endParaRPr kumimoji="1" lang="en-US" altLang="ja-JP" dirty="0"/>
          </a:p>
          <a:p>
            <a:r>
              <a:rPr kumimoji="1" lang="ja-JP" altLang="en-US" dirty="0"/>
              <a:t>「右上に来たものは、重要でかつ自分たちで解決したいものなので、明日からぜひ皆さんで取り掛かってみてください！」</a:t>
            </a:r>
            <a:endParaRPr kumimoji="1" lang="en-US" altLang="ja-JP" dirty="0"/>
          </a:p>
          <a:p>
            <a:r>
              <a:rPr kumimoji="1" lang="ja-JP" altLang="en-US" dirty="0"/>
              <a:t>「左上に来たものは、重要かつ自分たちでは難しいもので、長期間解決してこなかったものや、いつまでも解決の見通しが立たないものが来ている場合が多くあります。」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1017525-AE0B-4E6A-8073-1378722216AC}" type="slidenum">
              <a:rPr lang="ja-JP" altLang="en-US" smtClean="0"/>
              <a:pPr>
                <a:defRPr/>
              </a:pPr>
              <a:t>5</a:t>
            </a:fld>
            <a:endParaRPr lang="ja-JP" altLang="en-US"/>
          </a:p>
        </p:txBody>
      </p:sp>
    </p:spTree>
    <p:extLst>
      <p:ext uri="{BB962C8B-B14F-4D97-AF65-F5344CB8AC3E}">
        <p14:creationId xmlns:p14="http://schemas.microsoft.com/office/powerpoint/2010/main" val="2205483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「課題の解決策は</a:t>
            </a:r>
            <a:r>
              <a:rPr kumimoji="1" lang="en-US" altLang="ja-JP" dirty="0"/>
              <a:t>1</a:t>
            </a:r>
            <a:r>
              <a:rPr kumimoji="1" lang="ja-JP" altLang="en-US" dirty="0"/>
              <a:t>つではありません。</a:t>
            </a:r>
            <a:endParaRPr kumimoji="1" lang="en-US" altLang="ja-JP" dirty="0"/>
          </a:p>
          <a:p>
            <a:r>
              <a:rPr kumimoji="1" lang="ja-JP" altLang="en-US" dirty="0"/>
              <a:t>課題の解決策を</a:t>
            </a:r>
            <a:r>
              <a:rPr kumimoji="1" lang="en-US" altLang="ja-JP" dirty="0"/>
              <a:t>1</a:t>
            </a:r>
            <a:r>
              <a:rPr kumimoji="1" lang="ja-JP" altLang="en-US" dirty="0"/>
              <a:t>つだと思ってしまうと、例えば、新しい参加者が集まらない ⇒ イベントをやろう！ となってしまい、解決策が目的化してしまうことがあります。</a:t>
            </a:r>
            <a:endParaRPr kumimoji="1" lang="en-US" altLang="ja-JP" dirty="0"/>
          </a:p>
          <a:p>
            <a:r>
              <a:rPr kumimoji="1" lang="ja-JP" altLang="en-US" dirty="0"/>
              <a:t>解決策は手段であって、課題を解決することが目的なので、先に、解決策の選択肢を洗い出したうえで、もっとも実現性や効果の高い解決策を選び取っていく、ということが大事です。</a:t>
            </a:r>
            <a:endParaRPr kumimoji="1" lang="en-US" altLang="ja-JP" dirty="0"/>
          </a:p>
          <a:p>
            <a:endParaRPr kumimoji="1" lang="en-US" altLang="ja-JP" dirty="0"/>
          </a:p>
          <a:p>
            <a:r>
              <a:rPr kumimoji="1" lang="ja-JP" altLang="en-US" dirty="0"/>
              <a:t>でも・・・実際には、頭ではわかっていても、やってみないと分からないので、このワークを通じて体験してみましょう。</a:t>
            </a:r>
          </a:p>
        </p:txBody>
      </p:sp>
      <p:sp>
        <p:nvSpPr>
          <p:cNvPr id="4" name="スライド番号プレースホルダー 3"/>
          <p:cNvSpPr>
            <a:spLocks noGrp="1"/>
          </p:cNvSpPr>
          <p:nvPr>
            <p:ph type="sldNum" sz="quarter" idx="5"/>
          </p:nvPr>
        </p:nvSpPr>
        <p:spPr/>
        <p:txBody>
          <a:bodyPr/>
          <a:lstStyle/>
          <a:p>
            <a:pPr>
              <a:defRPr/>
            </a:pPr>
            <a:fld id="{F1017525-AE0B-4E6A-8073-1378722216AC}" type="slidenum">
              <a:rPr lang="ja-JP" altLang="en-US" smtClean="0"/>
              <a:pPr>
                <a:defRPr/>
              </a:pPr>
              <a:t>6</a:t>
            </a:fld>
            <a:endParaRPr lang="ja-JP" altLang="en-US"/>
          </a:p>
        </p:txBody>
      </p:sp>
    </p:spTree>
    <p:extLst>
      <p:ext uri="{BB962C8B-B14F-4D97-AF65-F5344CB8AC3E}">
        <p14:creationId xmlns:p14="http://schemas.microsoft.com/office/powerpoint/2010/main" val="1558995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ワークシート③は</a:t>
            </a:r>
            <a:r>
              <a:rPr kumimoji="1" lang="en-US" altLang="ja-JP" dirty="0"/>
              <a:t>3</a:t>
            </a:r>
            <a:r>
              <a:rPr kumimoji="1" lang="ja-JP" altLang="en-US" dirty="0"/>
              <a:t>枚程度印刷してもらう。</a:t>
            </a:r>
            <a:endParaRPr kumimoji="1" lang="en-US" altLang="ja-JP" dirty="0"/>
          </a:p>
          <a:p>
            <a:r>
              <a:rPr kumimoji="1" lang="ja-JP" altLang="en-US" dirty="0"/>
              <a:t>課題</a:t>
            </a:r>
            <a:r>
              <a:rPr kumimoji="1" lang="en-US" altLang="ja-JP" dirty="0"/>
              <a:t>1</a:t>
            </a:r>
            <a:r>
              <a:rPr kumimoji="1" lang="ja-JP" altLang="en-US" dirty="0"/>
              <a:t>つにつき</a:t>
            </a:r>
            <a:r>
              <a:rPr kumimoji="1" lang="en-US" altLang="ja-JP" dirty="0"/>
              <a:t>1</a:t>
            </a:r>
            <a:r>
              <a:rPr kumimoji="1" lang="ja-JP" altLang="en-US" dirty="0"/>
              <a:t>枚のワークシートを使用する。</a:t>
            </a:r>
            <a:endParaRPr kumimoji="1" lang="en-US" altLang="ja-JP" dirty="0"/>
          </a:p>
          <a:p>
            <a:endParaRPr kumimoji="1" lang="en-US" altLang="ja-JP" dirty="0"/>
          </a:p>
          <a:p>
            <a:r>
              <a:rPr kumimoji="1" lang="ja-JP" altLang="en-US" dirty="0"/>
              <a:t>課題整理ワークショップの場では、ワークシート②の左上にきた課題のうち、特にまず考えたい課題</a:t>
            </a:r>
            <a:r>
              <a:rPr kumimoji="1" lang="en-US" altLang="ja-JP" dirty="0"/>
              <a:t>1</a:t>
            </a:r>
            <a:r>
              <a:rPr kumimoji="1" lang="ja-JP" altLang="en-US" dirty="0"/>
              <a:t>点を選んで、ワークシート③の中心に貼ってもらうように案内する。</a:t>
            </a:r>
          </a:p>
        </p:txBody>
      </p:sp>
      <p:sp>
        <p:nvSpPr>
          <p:cNvPr id="4" name="スライド番号プレースホルダー 3"/>
          <p:cNvSpPr>
            <a:spLocks noGrp="1"/>
          </p:cNvSpPr>
          <p:nvPr>
            <p:ph type="sldNum" sz="quarter" idx="5"/>
          </p:nvPr>
        </p:nvSpPr>
        <p:spPr/>
        <p:txBody>
          <a:bodyPr/>
          <a:lstStyle/>
          <a:p>
            <a:pPr>
              <a:defRPr/>
            </a:pPr>
            <a:fld id="{F1017525-AE0B-4E6A-8073-1378722216AC}" type="slidenum">
              <a:rPr lang="ja-JP" altLang="en-US" smtClean="0"/>
              <a:pPr>
                <a:defRPr/>
              </a:pPr>
              <a:t>7</a:t>
            </a:fld>
            <a:endParaRPr lang="ja-JP" altLang="en-US"/>
          </a:p>
        </p:txBody>
      </p:sp>
    </p:spTree>
    <p:extLst>
      <p:ext uri="{BB962C8B-B14F-4D97-AF65-F5344CB8AC3E}">
        <p14:creationId xmlns:p14="http://schemas.microsoft.com/office/powerpoint/2010/main" val="3926210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時間：</a:t>
            </a:r>
            <a:r>
              <a:rPr kumimoji="1" lang="en-US" altLang="ja-JP" dirty="0"/>
              <a:t>10</a:t>
            </a:r>
            <a:r>
              <a:rPr kumimoji="1" lang="ja-JP" altLang="en-US" dirty="0"/>
              <a:t>分程度</a:t>
            </a:r>
            <a:endParaRPr kumimoji="1" lang="en-US" altLang="ja-JP" dirty="0"/>
          </a:p>
          <a:p>
            <a:r>
              <a:rPr kumimoji="1" lang="ja-JP" altLang="en-US" dirty="0"/>
              <a:t>最後のワーク。実現性が高くて、成果が大きそうな解決策をひとつ選んでください。この解決策のイメージを皆さん自身で整理することで、外部の方々にとって具体的な支援のイメージが湧きやすくなります。</a:t>
            </a:r>
            <a:endParaRPr kumimoji="1" lang="en-US" altLang="ja-JP" dirty="0"/>
          </a:p>
          <a:p>
            <a:endParaRPr kumimoji="1" lang="en-US" altLang="ja-JP" dirty="0"/>
          </a:p>
          <a:p>
            <a:r>
              <a:rPr kumimoji="1" lang="ja-JP" altLang="en-US" dirty="0"/>
              <a:t>団体としては、当たり前だと思っていることを、言葉にすることで、支援する「新たな担い手」の側にとっては、具体的な支援のイメージが湧きやすくなります。</a:t>
            </a:r>
            <a:endParaRPr kumimoji="1" lang="en-US" altLang="ja-JP" dirty="0"/>
          </a:p>
          <a:p>
            <a:r>
              <a:rPr kumimoji="1" lang="ja-JP" altLang="en-US" dirty="0"/>
              <a:t>ここで大事なことは、やはり「</a:t>
            </a:r>
            <a:r>
              <a:rPr kumimoji="1" lang="en-US" altLang="ja-JP" dirty="0"/>
              <a:t>5W1H</a:t>
            </a:r>
            <a:r>
              <a:rPr kumimoji="1" lang="ja-JP" altLang="en-US" dirty="0"/>
              <a:t>」</a:t>
            </a:r>
            <a:endParaRPr kumimoji="1" lang="en-US" altLang="ja-JP" dirty="0"/>
          </a:p>
          <a:p>
            <a:r>
              <a:rPr kumimoji="1" lang="ja-JP" altLang="en-US" dirty="0"/>
              <a:t>・誰に？／誰が？</a:t>
            </a:r>
            <a:endParaRPr kumimoji="1" lang="en-US" altLang="ja-JP" dirty="0"/>
          </a:p>
          <a:p>
            <a:r>
              <a:rPr kumimoji="1" lang="ja-JP" altLang="en-US" dirty="0"/>
              <a:t>・いつ？</a:t>
            </a:r>
            <a:endParaRPr kumimoji="1" lang="en-US" altLang="ja-JP" dirty="0"/>
          </a:p>
          <a:p>
            <a:r>
              <a:rPr kumimoji="1" lang="ja-JP" altLang="en-US" dirty="0"/>
              <a:t>・どこで？</a:t>
            </a:r>
            <a:endParaRPr kumimoji="1" lang="en-US" altLang="ja-JP" dirty="0"/>
          </a:p>
          <a:p>
            <a:r>
              <a:rPr kumimoji="1" lang="ja-JP" altLang="en-US" dirty="0"/>
              <a:t>・いくらで？</a:t>
            </a:r>
            <a:endParaRPr kumimoji="1" lang="en-US" altLang="ja-JP" dirty="0"/>
          </a:p>
          <a:p>
            <a:r>
              <a:rPr kumimoji="1" lang="ja-JP" altLang="en-US" dirty="0"/>
              <a:t>・どんな大きさで？</a:t>
            </a:r>
            <a:endParaRPr kumimoji="1" lang="en-US" altLang="ja-JP" dirty="0"/>
          </a:p>
          <a:p>
            <a:r>
              <a:rPr kumimoji="1" lang="ja-JP" altLang="en-US" dirty="0"/>
              <a:t>・回数・頻度は？</a:t>
            </a:r>
            <a:endParaRPr kumimoji="1" lang="en-US" altLang="ja-JP" dirty="0"/>
          </a:p>
          <a:p>
            <a:r>
              <a:rPr kumimoji="1" lang="ja-JP" altLang="en-US" dirty="0"/>
              <a:t>こういった問いを、進行しながら投げかけていき、解決策の具体的なイメージをより解像度を上げていくよう「言語化」「具体化」を進めます。</a:t>
            </a:r>
            <a:endParaRPr kumimoji="1" lang="en-US" altLang="ja-JP" dirty="0"/>
          </a:p>
          <a:p>
            <a:endParaRPr kumimoji="1" lang="en-US" altLang="ja-JP" dirty="0"/>
          </a:p>
          <a:p>
            <a:r>
              <a:rPr kumimoji="1" lang="ja-JP" altLang="en-US" dirty="0"/>
              <a:t>全体でアナウンスしても、参加者のみなさんはピンとこないことが多いので、個別に声がけをしたり、ミニインタビューのように相手の情報を引き出しては、それを付箋にメモするように案内していくなど、状況に応じた個別対応を含めるとよさそう。</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F1017525-AE0B-4E6A-8073-1378722216AC}" type="slidenum">
              <a:rPr lang="ja-JP" altLang="en-US" smtClean="0"/>
              <a:pPr>
                <a:defRPr/>
              </a:pPr>
              <a:t>8</a:t>
            </a:fld>
            <a:endParaRPr lang="ja-JP" altLang="en-US"/>
          </a:p>
        </p:txBody>
      </p:sp>
    </p:spTree>
    <p:extLst>
      <p:ext uri="{BB962C8B-B14F-4D97-AF65-F5344CB8AC3E}">
        <p14:creationId xmlns:p14="http://schemas.microsoft.com/office/powerpoint/2010/main" val="2586906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D6147F0-4FB7-4B2F-B306-D845F6C344B7}" type="slidenum">
              <a:rPr lang="ja-JP" altLang="en-US"/>
              <a:pPr>
                <a:defRPr/>
              </a:pPr>
              <a:t>‹#›</a:t>
            </a:fld>
            <a:endParaRPr lang="ja-JP" altLang="en-US"/>
          </a:p>
        </p:txBody>
      </p:sp>
    </p:spTree>
    <p:extLst>
      <p:ext uri="{BB962C8B-B14F-4D97-AF65-F5344CB8AC3E}">
        <p14:creationId xmlns:p14="http://schemas.microsoft.com/office/powerpoint/2010/main" val="186841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スライド番号プレースホルダ 5"/>
          <p:cNvSpPr>
            <a:spLocks noGrp="1"/>
          </p:cNvSpPr>
          <p:nvPr>
            <p:ph type="sldNum" sz="quarter" idx="10"/>
          </p:nvPr>
        </p:nvSpPr>
        <p:spPr/>
        <p:txBody>
          <a:bodyPr/>
          <a:lstStyle>
            <a:lvl1pPr>
              <a:defRPr/>
            </a:lvl1pPr>
          </a:lstStyle>
          <a:p>
            <a:pPr>
              <a:defRPr/>
            </a:pPr>
            <a:fld id="{74EB96CE-FEE4-433F-B331-1B6C9BB72EE5}" type="slidenum">
              <a:rPr lang="ja-JP" altLang="en-US"/>
              <a:pPr>
                <a:defRPr/>
              </a:pPr>
              <a:t>‹#›</a:t>
            </a:fld>
            <a:endParaRPr lang="ja-JP" altLang="en-US"/>
          </a:p>
        </p:txBody>
      </p:sp>
    </p:spTree>
    <p:extLst>
      <p:ext uri="{BB962C8B-B14F-4D97-AF65-F5344CB8AC3E}">
        <p14:creationId xmlns:p14="http://schemas.microsoft.com/office/powerpoint/2010/main" val="2141774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vl1pPr>
          </a:lstStyle>
          <a:p>
            <a:pPr>
              <a:defRPr/>
            </a:pPr>
            <a:fld id="{A8A65B0F-8B2B-4380-B9C7-2884060AB2AC}" type="slidenum">
              <a:rPr lang="ja-JP" altLang="en-US"/>
              <a:pPr>
                <a:defRPr/>
              </a:pPr>
              <a:t>‹#›</a:t>
            </a:fld>
            <a:endParaRPr lang="ja-JP" altLang="en-US"/>
          </a:p>
        </p:txBody>
      </p:sp>
    </p:spTree>
    <p:extLst>
      <p:ext uri="{BB962C8B-B14F-4D97-AF65-F5344CB8AC3E}">
        <p14:creationId xmlns:p14="http://schemas.microsoft.com/office/powerpoint/2010/main" val="3728050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vl1pPr>
          </a:lstStyle>
          <a:p>
            <a:pPr>
              <a:defRPr/>
            </a:pPr>
            <a:fld id="{E2F1C692-722D-40CF-9336-BE312EBA32F6}" type="slidenum">
              <a:rPr lang="ja-JP" altLang="en-US"/>
              <a:pPr>
                <a:defRPr/>
              </a:pPr>
              <a:t>‹#›</a:t>
            </a:fld>
            <a:endParaRPr lang="ja-JP" altLang="en-US"/>
          </a:p>
        </p:txBody>
      </p:sp>
    </p:spTree>
    <p:extLst>
      <p:ext uri="{BB962C8B-B14F-4D97-AF65-F5344CB8AC3E}">
        <p14:creationId xmlns:p14="http://schemas.microsoft.com/office/powerpoint/2010/main" val="367555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04BC8A66-7D9B-479A-BB77-6BA05567A320}" type="slidenum">
              <a:rPr lang="ja-JP" altLang="en-US"/>
              <a:pPr>
                <a:defRPr/>
              </a:pPr>
              <a:t>‹#›</a:t>
            </a:fld>
            <a:endParaRPr lang="ja-JP" altLang="en-US"/>
          </a:p>
        </p:txBody>
      </p:sp>
    </p:spTree>
    <p:extLst>
      <p:ext uri="{BB962C8B-B14F-4D97-AF65-F5344CB8AC3E}">
        <p14:creationId xmlns:p14="http://schemas.microsoft.com/office/powerpoint/2010/main" val="142054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E1E037AE-2063-439F-B324-989EF265F5F4}" type="slidenum">
              <a:rPr lang="ja-JP" altLang="en-US"/>
              <a:pPr>
                <a:defRPr/>
              </a:pPr>
              <a:t>‹#›</a:t>
            </a:fld>
            <a:endParaRPr lang="ja-JP" altLang="en-US"/>
          </a:p>
        </p:txBody>
      </p:sp>
    </p:spTree>
    <p:extLst>
      <p:ext uri="{BB962C8B-B14F-4D97-AF65-F5344CB8AC3E}">
        <p14:creationId xmlns:p14="http://schemas.microsoft.com/office/powerpoint/2010/main" val="404601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FBDAF6A-3C60-4075-ABFF-E562B58370D7}" type="slidenum">
              <a:rPr lang="ja-JP" altLang="en-US"/>
              <a:pPr>
                <a:defRPr/>
              </a:pPr>
              <a:t>‹#›</a:t>
            </a:fld>
            <a:endParaRPr lang="ja-JP" altLang="en-US"/>
          </a:p>
        </p:txBody>
      </p:sp>
    </p:spTree>
    <p:extLst>
      <p:ext uri="{BB962C8B-B14F-4D97-AF65-F5344CB8AC3E}">
        <p14:creationId xmlns:p14="http://schemas.microsoft.com/office/powerpoint/2010/main" val="196788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2E73333-6F6C-461A-A272-01A77A966C45}" type="slidenum">
              <a:rPr lang="ja-JP" altLang="en-US"/>
              <a:pPr>
                <a:defRPr/>
              </a:pPr>
              <a:t>‹#›</a:t>
            </a:fld>
            <a:endParaRPr lang="ja-JP" altLang="en-US"/>
          </a:p>
        </p:txBody>
      </p:sp>
    </p:spTree>
    <p:extLst>
      <p:ext uri="{BB962C8B-B14F-4D97-AF65-F5344CB8AC3E}">
        <p14:creationId xmlns:p14="http://schemas.microsoft.com/office/powerpoint/2010/main" val="285190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44450"/>
            <a:ext cx="8229600"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620713"/>
            <a:ext cx="8229600" cy="590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7008813" y="6642100"/>
            <a:ext cx="2133600" cy="215900"/>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メイリオ" pitchFamily="50" charset="-128"/>
                <a:ea typeface="メイリオ" pitchFamily="50" charset="-128"/>
              </a:defRPr>
            </a:lvl1pPr>
          </a:lstStyle>
          <a:p>
            <a:pPr>
              <a:defRPr/>
            </a:pPr>
            <a:fld id="{33AF76BE-7B05-4723-B6A2-06004CF0C39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378" r:id="rId1"/>
    <p:sldLayoutId id="2147484377" r:id="rId2"/>
    <p:sldLayoutId id="2147484379" r:id="rId3"/>
    <p:sldLayoutId id="2147484380" r:id="rId4"/>
    <p:sldLayoutId id="2147484381" r:id="rId5"/>
    <p:sldLayoutId id="2147484382" r:id="rId6"/>
    <p:sldLayoutId id="2147484383" r:id="rId7"/>
    <p:sldLayoutId id="2147484384" r:id="rId8"/>
  </p:sldLayoutIdLst>
  <p:hf hdr="0" ftr="0" dt="0"/>
  <p:txStyles>
    <p:titleStyle>
      <a:lvl1pPr algn="ctr" rtl="0" eaLnBrk="0" fontAlgn="base" hangingPunct="0">
        <a:spcBef>
          <a:spcPct val="0"/>
        </a:spcBef>
        <a:spcAft>
          <a:spcPct val="0"/>
        </a:spcAft>
        <a:defRPr kumimoji="1" sz="2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5pPr>
      <a:lvl6pPr marL="4572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6pPr>
      <a:lvl7pPr marL="9144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7pPr>
      <a:lvl8pPr marL="13716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8pPr>
      <a:lvl9pPr marL="18288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9pPr>
    </p:titleStyle>
    <p:bodyStyle>
      <a:lvl1pPr marL="0" indent="0" algn="l" rtl="0" eaLnBrk="0" fontAlgn="base" hangingPunct="0">
        <a:spcBef>
          <a:spcPct val="20000"/>
        </a:spcBef>
        <a:spcAft>
          <a:spcPct val="0"/>
        </a:spcAft>
        <a:buFont typeface="Arial" charset="0"/>
        <a:buNone/>
        <a:defRPr kumimoji="1" sz="1600" kern="1200">
          <a:solidFill>
            <a:schemeClr val="tx1"/>
          </a:solidFill>
          <a:latin typeface="メイリオ" pitchFamily="50" charset="-128"/>
          <a:ea typeface="メイリオ" pitchFamily="50" charset="-128"/>
          <a:cs typeface="メイリオ" pitchFamily="50" charset="-128"/>
        </a:defRPr>
      </a:lvl1pPr>
      <a:lvl2pPr marL="457200" indent="0" algn="l" rtl="0" eaLnBrk="0" fontAlgn="base" hangingPunct="0">
        <a:spcBef>
          <a:spcPct val="20000"/>
        </a:spcBef>
        <a:spcAft>
          <a:spcPct val="0"/>
        </a:spcAft>
        <a:buFont typeface="Arial" charset="0"/>
        <a:buNone/>
        <a:defRPr kumimoji="1" sz="1400" kern="1200">
          <a:solidFill>
            <a:schemeClr val="tx1"/>
          </a:solidFill>
          <a:latin typeface="メイリオ" pitchFamily="50" charset="-128"/>
          <a:ea typeface="メイリオ" pitchFamily="50" charset="-128"/>
          <a:cs typeface="メイリオ" pitchFamily="50" charset="-128"/>
        </a:defRPr>
      </a:lvl2pPr>
      <a:lvl3pPr marL="914400" indent="0" algn="l" rtl="0" eaLnBrk="0" fontAlgn="base" hangingPunct="0">
        <a:spcBef>
          <a:spcPct val="20000"/>
        </a:spcBef>
        <a:spcAft>
          <a:spcPct val="0"/>
        </a:spcAft>
        <a:buFont typeface="Arial" charset="0"/>
        <a:buNone/>
        <a:defRPr kumimoji="1" sz="1200" kern="1200">
          <a:solidFill>
            <a:schemeClr val="tx1"/>
          </a:solidFill>
          <a:latin typeface="メイリオ" pitchFamily="50" charset="-128"/>
          <a:ea typeface="メイリオ" pitchFamily="50" charset="-128"/>
          <a:cs typeface="メイリオ" pitchFamily="50" charset="-128"/>
        </a:defRPr>
      </a:lvl3pPr>
      <a:lvl4pPr marL="1371600" indent="0" algn="l" rtl="0" eaLnBrk="0" fontAlgn="base" hangingPunct="0">
        <a:spcBef>
          <a:spcPct val="20000"/>
        </a:spcBef>
        <a:spcAft>
          <a:spcPct val="0"/>
        </a:spcAft>
        <a:buFont typeface="Arial" charset="0"/>
        <a:buNone/>
        <a:defRPr kumimoji="1" sz="1100" kern="1200">
          <a:solidFill>
            <a:schemeClr val="tx1"/>
          </a:solidFill>
          <a:latin typeface="メイリオ" pitchFamily="50" charset="-128"/>
          <a:ea typeface="メイリオ" pitchFamily="50" charset="-128"/>
          <a:cs typeface="メイリオ" pitchFamily="50" charset="-128"/>
        </a:defRPr>
      </a:lvl4pPr>
      <a:lvl5pPr marL="1828800" indent="0" algn="l" rtl="0" eaLnBrk="0" fontAlgn="base" hangingPunct="0">
        <a:spcBef>
          <a:spcPct val="20000"/>
        </a:spcBef>
        <a:spcAft>
          <a:spcPct val="0"/>
        </a:spcAft>
        <a:buFont typeface="Arial" charset="0"/>
        <a:buNone/>
        <a:defRPr kumimoji="1" sz="11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74332" y="6049601"/>
            <a:ext cx="1673932" cy="717573"/>
          </a:xfrm>
          <a:prstGeom prst="rect">
            <a:avLst/>
          </a:prstGeom>
        </p:spPr>
      </p:pic>
      <p:sp>
        <p:nvSpPr>
          <p:cNvPr id="4" name="タイトル 1">
            <a:extLst>
              <a:ext uri="{FF2B5EF4-FFF2-40B4-BE49-F238E27FC236}">
                <a16:creationId xmlns:a16="http://schemas.microsoft.com/office/drawing/2014/main" id="{A26CAE69-4C5E-4CB5-BC94-84D1E2FBE611}"/>
              </a:ext>
            </a:extLst>
          </p:cNvPr>
          <p:cNvSpPr>
            <a:spLocks noGrp="1"/>
          </p:cNvSpPr>
          <p:nvPr>
            <p:ph type="ctrTitle"/>
          </p:nvPr>
        </p:nvSpPr>
        <p:spPr>
          <a:xfrm>
            <a:off x="179512" y="2348880"/>
            <a:ext cx="8856984" cy="1872431"/>
          </a:xfrm>
        </p:spPr>
        <p:txBody>
          <a:bodyPr/>
          <a:lstStyle/>
          <a:p>
            <a:pPr eaLnBrk="1" hangingPunct="1"/>
            <a:r>
              <a:rPr lang="ja-JP" altLang="en-US" sz="4400" b="1" dirty="0">
                <a:solidFill>
                  <a:srgbClr val="FF6D6D"/>
                </a:solidFill>
              </a:rPr>
              <a:t>課題整理ワークショップのご紹介</a:t>
            </a:r>
            <a:endParaRPr lang="ja-JP" altLang="en-US" sz="2000" b="1" dirty="0">
              <a:solidFill>
                <a:srgbClr val="FF6D6D"/>
              </a:solidFill>
            </a:endParaRPr>
          </a:p>
        </p:txBody>
      </p:sp>
      <p:pic>
        <p:nvPicPr>
          <p:cNvPr id="5" name="図 4">
            <a:extLst>
              <a:ext uri="{FF2B5EF4-FFF2-40B4-BE49-F238E27FC236}">
                <a16:creationId xmlns:a16="http://schemas.microsoft.com/office/drawing/2014/main" id="{2103C83A-C88F-0545-5CAD-2F0CC8D6D04D}"/>
              </a:ext>
            </a:extLst>
          </p:cNvPr>
          <p:cNvPicPr>
            <a:picLocks noChangeAspect="1"/>
          </p:cNvPicPr>
          <p:nvPr/>
        </p:nvPicPr>
        <p:blipFill rotWithShape="1">
          <a:blip r:embed="rId4"/>
          <a:srcRect t="5689"/>
          <a:stretch/>
        </p:blipFill>
        <p:spPr>
          <a:xfrm>
            <a:off x="2195736" y="6165304"/>
            <a:ext cx="2667000" cy="601870"/>
          </a:xfrm>
          <a:prstGeom prst="rect">
            <a:avLst/>
          </a:prstGeom>
        </p:spPr>
      </p:pic>
    </p:spTree>
    <p:extLst>
      <p:ext uri="{BB962C8B-B14F-4D97-AF65-F5344CB8AC3E}">
        <p14:creationId xmlns:p14="http://schemas.microsoft.com/office/powerpoint/2010/main" val="1058062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E6EFE94-B37E-4E1C-9AAA-657D17CD43CD}"/>
              </a:ext>
            </a:extLst>
          </p:cNvPr>
          <p:cNvSpPr txBox="1"/>
          <p:nvPr/>
        </p:nvSpPr>
        <p:spPr>
          <a:xfrm>
            <a:off x="251519" y="2708920"/>
            <a:ext cx="8640960" cy="1938992"/>
          </a:xfrm>
          <a:prstGeom prst="rect">
            <a:avLst/>
          </a:prstGeom>
          <a:noFill/>
        </p:spPr>
        <p:txBody>
          <a:bodyPr wrap="square" rtlCol="0">
            <a:spAutoFit/>
          </a:bodyPr>
          <a:lstStyle/>
          <a:p>
            <a:pPr algn="ctr"/>
            <a:r>
              <a:rPr kumimoji="1" lang="ja-JP" altLang="en-US" sz="6000" b="1" dirty="0">
                <a:solidFill>
                  <a:srgbClr val="FF6D6D"/>
                </a:solidFill>
                <a:latin typeface="メイリオ" pitchFamily="50" charset="-128"/>
                <a:ea typeface="メイリオ" pitchFamily="50" charset="-128"/>
              </a:rPr>
              <a:t>参加のお申し込みを</a:t>
            </a:r>
            <a:endParaRPr kumimoji="1" lang="en-US" altLang="ja-JP" sz="6000" b="1" dirty="0">
              <a:solidFill>
                <a:srgbClr val="FF6D6D"/>
              </a:solidFill>
              <a:latin typeface="メイリオ" pitchFamily="50" charset="-128"/>
              <a:ea typeface="メイリオ" pitchFamily="50" charset="-128"/>
            </a:endParaRPr>
          </a:p>
          <a:p>
            <a:pPr algn="ctr"/>
            <a:r>
              <a:rPr lang="ja-JP" altLang="en-US" sz="6000" b="1" dirty="0">
                <a:solidFill>
                  <a:srgbClr val="FF6D6D"/>
                </a:solidFill>
                <a:latin typeface="メイリオ" pitchFamily="50" charset="-128"/>
                <a:ea typeface="メイリオ" pitchFamily="50" charset="-128"/>
              </a:rPr>
              <a:t>お待ちしています。</a:t>
            </a:r>
            <a:endParaRPr kumimoji="1" lang="ja-JP" altLang="en-US" sz="6000" b="1" dirty="0">
              <a:solidFill>
                <a:srgbClr val="FF6D6D"/>
              </a:solidFill>
              <a:latin typeface="メイリオ" pitchFamily="50" charset="-128"/>
              <a:ea typeface="メイリオ" pitchFamily="50" charset="-128"/>
            </a:endParaRPr>
          </a:p>
        </p:txBody>
      </p:sp>
    </p:spTree>
    <p:extLst>
      <p:ext uri="{BB962C8B-B14F-4D97-AF65-F5344CB8AC3E}">
        <p14:creationId xmlns:p14="http://schemas.microsoft.com/office/powerpoint/2010/main" val="157618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31167"/>
            <a:ext cx="8229600" cy="417513"/>
          </a:xfrm>
        </p:spPr>
        <p:txBody>
          <a:bodyPr/>
          <a:lstStyle/>
          <a:p>
            <a:r>
              <a:rPr kumimoji="1" lang="ja-JP" altLang="en-US" sz="2800" b="1" dirty="0"/>
              <a:t>このワークショップの概要</a:t>
            </a:r>
          </a:p>
        </p:txBody>
      </p:sp>
      <p:sp>
        <p:nvSpPr>
          <p:cNvPr id="4" name="スライド番号プレースホルダ 3"/>
          <p:cNvSpPr>
            <a:spLocks noGrp="1"/>
          </p:cNvSpPr>
          <p:nvPr>
            <p:ph type="sldNum" idx="10"/>
          </p:nvPr>
        </p:nvSpPr>
        <p:spPr/>
        <p:txBody>
          <a:bodyPr/>
          <a:lstStyle/>
          <a:p>
            <a:fld id="{C0D514ED-5A03-49C1-AB2C-2D4788AC8BFB}" type="slidenum">
              <a:rPr lang="en-US" altLang="ja-JP" sz="2000" b="1" smtClean="0"/>
              <a:pPr/>
              <a:t>1</a:t>
            </a:fld>
            <a:endParaRPr lang="en-US" altLang="ja-JP" sz="2000" b="1" dirty="0"/>
          </a:p>
        </p:txBody>
      </p:sp>
      <p:sp>
        <p:nvSpPr>
          <p:cNvPr id="9" name="正方形/長方形 8"/>
          <p:cNvSpPr/>
          <p:nvPr/>
        </p:nvSpPr>
        <p:spPr bwMode="auto">
          <a:xfrm>
            <a:off x="433248" y="1124744"/>
            <a:ext cx="1213058" cy="2160239"/>
          </a:xfrm>
          <a:prstGeom prst="rect">
            <a:avLst/>
          </a:prstGeom>
          <a:solidFill>
            <a:srgbClr val="FF9999"/>
          </a:soli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r>
              <a:rPr kumimoji="0" lang="ja-JP" altLang="en-US" sz="2400" b="1" i="0" u="none" strike="noStrike" cap="none" normalizeH="0" baseline="0" dirty="0">
                <a:ln>
                  <a:noFill/>
                </a:ln>
                <a:effectLst/>
                <a:latin typeface="メイリオ" pitchFamily="50" charset="-128"/>
                <a:ea typeface="メイリオ" pitchFamily="50" charset="-128"/>
                <a:cs typeface="メイリオ" pitchFamily="50" charset="-128"/>
              </a:rPr>
              <a:t>目的</a:t>
            </a:r>
          </a:p>
        </p:txBody>
      </p:sp>
      <p:sp>
        <p:nvSpPr>
          <p:cNvPr id="10" name="正方形/長方形 9"/>
          <p:cNvSpPr/>
          <p:nvPr/>
        </p:nvSpPr>
        <p:spPr bwMode="auto">
          <a:xfrm>
            <a:off x="433249" y="3501009"/>
            <a:ext cx="1213058" cy="2160239"/>
          </a:xfrm>
          <a:prstGeom prst="rect">
            <a:avLst/>
          </a:prstGeom>
          <a:solidFill>
            <a:srgbClr val="FF9999"/>
          </a:soli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r>
              <a:rPr kumimoji="0" lang="ja-JP" altLang="en-US" sz="2400" b="1" dirty="0">
                <a:latin typeface="メイリオ" pitchFamily="50" charset="-128"/>
                <a:ea typeface="メイリオ" pitchFamily="50" charset="-128"/>
                <a:cs typeface="メイリオ" pitchFamily="50" charset="-128"/>
              </a:rPr>
              <a:t>目標</a:t>
            </a:r>
            <a:endParaRPr kumimoji="0" lang="ja-JP" altLang="en-US" sz="2400" b="1" i="0" u="none" strike="noStrike" cap="none" normalizeH="0" baseline="0" dirty="0">
              <a:ln>
                <a:noFill/>
              </a:ln>
              <a:effectLst/>
              <a:latin typeface="メイリオ" pitchFamily="50" charset="-128"/>
              <a:ea typeface="メイリオ" pitchFamily="50" charset="-128"/>
              <a:cs typeface="メイリオ" pitchFamily="50" charset="-128"/>
            </a:endParaRPr>
          </a:p>
        </p:txBody>
      </p:sp>
      <p:sp>
        <p:nvSpPr>
          <p:cNvPr id="11" name="正方形/長方形 10"/>
          <p:cNvSpPr/>
          <p:nvPr/>
        </p:nvSpPr>
        <p:spPr bwMode="auto">
          <a:xfrm>
            <a:off x="1646306" y="1124745"/>
            <a:ext cx="7031341" cy="2160239"/>
          </a:xfrm>
          <a:prstGeom prst="rect">
            <a:avLst/>
          </a:prstGeom>
          <a:solidFill>
            <a:schemeClr val="bg1"/>
          </a:solid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defTabSz="449263" hangingPunct="0">
              <a:lnSpc>
                <a:spcPct val="150000"/>
              </a:lnSpc>
              <a:buClr>
                <a:srgbClr val="000000"/>
              </a:buClr>
              <a:buSzPct val="100000"/>
            </a:pPr>
            <a:r>
              <a:rPr kumimoji="0" lang="ja-JP" altLang="en-US" sz="2400" b="1" u="sng" dirty="0">
                <a:latin typeface="メイリオ" pitchFamily="50" charset="-128"/>
                <a:ea typeface="メイリオ" pitchFamily="50" charset="-128"/>
                <a:cs typeface="メイリオ" pitchFamily="50" charset="-128"/>
              </a:rPr>
              <a:t>市民が地域団体の課題とその解決策を</a:t>
            </a:r>
            <a:endParaRPr kumimoji="0" lang="en-US" altLang="ja-JP" sz="2400" b="1" u="sng" dirty="0">
              <a:latin typeface="メイリオ" pitchFamily="50" charset="-128"/>
              <a:ea typeface="メイリオ" pitchFamily="50" charset="-128"/>
              <a:cs typeface="メイリオ" pitchFamily="50" charset="-128"/>
            </a:endParaRPr>
          </a:p>
          <a:p>
            <a:pPr algn="ctr" defTabSz="449263" hangingPunct="0">
              <a:lnSpc>
                <a:spcPct val="150000"/>
              </a:lnSpc>
              <a:buClr>
                <a:srgbClr val="000000"/>
              </a:buClr>
              <a:buSzPct val="100000"/>
            </a:pPr>
            <a:r>
              <a:rPr kumimoji="0" lang="ja-JP" altLang="en-US" sz="2400" b="1" u="sng" dirty="0">
                <a:latin typeface="メイリオ" pitchFamily="50" charset="-128"/>
                <a:ea typeface="メイリオ" pitchFamily="50" charset="-128"/>
                <a:cs typeface="メイリオ" pitchFamily="50" charset="-128"/>
              </a:rPr>
              <a:t>検討することによって</a:t>
            </a:r>
            <a:endParaRPr kumimoji="0" lang="en-US" altLang="ja-JP" sz="2400" b="1" u="sng" dirty="0">
              <a:latin typeface="メイリオ" pitchFamily="50" charset="-128"/>
              <a:ea typeface="メイリオ" pitchFamily="50" charset="-128"/>
              <a:cs typeface="メイリオ" pitchFamily="50" charset="-128"/>
            </a:endParaRPr>
          </a:p>
          <a:p>
            <a:pPr algn="ctr" defTabSz="449263" hangingPunct="0">
              <a:lnSpc>
                <a:spcPct val="150000"/>
              </a:lnSpc>
              <a:buClr>
                <a:srgbClr val="000000"/>
              </a:buClr>
              <a:buSzPct val="100000"/>
            </a:pPr>
            <a:r>
              <a:rPr kumimoji="0" lang="ja-JP" altLang="en-US" sz="2400" b="1" u="sng" dirty="0">
                <a:latin typeface="メイリオ" pitchFamily="50" charset="-128"/>
                <a:ea typeface="メイリオ" pitchFamily="50" charset="-128"/>
                <a:cs typeface="メイリオ" pitchFamily="50" charset="-128"/>
              </a:rPr>
              <a:t>新たな担い手とのつながりを創出</a:t>
            </a:r>
            <a:r>
              <a:rPr kumimoji="0" lang="ja-JP" altLang="en-US" sz="2400" dirty="0">
                <a:latin typeface="メイリオ" pitchFamily="50" charset="-128"/>
                <a:ea typeface="メイリオ" pitchFamily="50" charset="-128"/>
                <a:cs typeface="メイリオ" pitchFamily="50" charset="-128"/>
              </a:rPr>
              <a:t>し</a:t>
            </a:r>
            <a:endParaRPr kumimoji="0" lang="en-US" altLang="ja-JP" sz="2400" i="0" u="none" strike="noStrike" cap="none" normalizeH="0" baseline="0" dirty="0">
              <a:ln>
                <a:noFill/>
              </a:ln>
              <a:effectLst/>
              <a:latin typeface="メイリオ" pitchFamily="50" charset="-128"/>
              <a:ea typeface="メイリオ" pitchFamily="50" charset="-128"/>
              <a:cs typeface="メイリオ" pitchFamily="50" charset="-128"/>
            </a:endParaRPr>
          </a:p>
          <a:p>
            <a:pPr algn="ctr" defTabSz="449263" hangingPunct="0">
              <a:lnSpc>
                <a:spcPct val="150000"/>
              </a:lnSpc>
              <a:buClr>
                <a:srgbClr val="000000"/>
              </a:buClr>
              <a:buSzPct val="100000"/>
            </a:pPr>
            <a:r>
              <a:rPr kumimoji="0" lang="ja-JP" altLang="en-US" sz="2400" i="0" u="none" strike="noStrike" cap="none" normalizeH="0" baseline="0" dirty="0">
                <a:ln>
                  <a:noFill/>
                </a:ln>
                <a:effectLst/>
                <a:latin typeface="メイリオ" pitchFamily="50" charset="-128"/>
                <a:ea typeface="メイリオ" pitchFamily="50" charset="-128"/>
                <a:cs typeface="メイリオ" pitchFamily="50" charset="-128"/>
              </a:rPr>
              <a:t>団体がより大きな力を発揮できるようにする</a:t>
            </a:r>
            <a:endParaRPr kumimoji="0" lang="en-US" altLang="ja-JP" sz="2400" i="0" u="none" strike="noStrike" cap="none" normalizeH="0" baseline="0" dirty="0">
              <a:ln>
                <a:noFill/>
              </a:ln>
              <a:effectLst/>
              <a:latin typeface="メイリオ" pitchFamily="50" charset="-128"/>
              <a:ea typeface="メイリオ" pitchFamily="50" charset="-128"/>
              <a:cs typeface="メイリオ" pitchFamily="50" charset="-128"/>
            </a:endParaRPr>
          </a:p>
        </p:txBody>
      </p:sp>
      <p:sp>
        <p:nvSpPr>
          <p:cNvPr id="12" name="正方形/長方形 11"/>
          <p:cNvSpPr/>
          <p:nvPr/>
        </p:nvSpPr>
        <p:spPr bwMode="auto">
          <a:xfrm>
            <a:off x="1646306" y="3501009"/>
            <a:ext cx="7031341" cy="2160239"/>
          </a:xfrm>
          <a:prstGeom prst="rect">
            <a:avLst/>
          </a:prstGeom>
          <a:solidFill>
            <a:schemeClr val="bg1"/>
          </a:solid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defTabSz="449263" hangingPunct="0">
              <a:lnSpc>
                <a:spcPct val="150000"/>
              </a:lnSpc>
              <a:buClr>
                <a:srgbClr val="000000"/>
              </a:buClr>
              <a:buSzPct val="100000"/>
            </a:pPr>
            <a:r>
              <a:rPr lang="ja-JP" altLang="en-US" sz="2400" dirty="0">
                <a:latin typeface="メイリオ" panose="020B0604030504040204" pitchFamily="50" charset="-128"/>
                <a:ea typeface="メイリオ" panose="020B0604030504040204" pitchFamily="50" charset="-128"/>
              </a:rPr>
              <a:t>グループで団体の課題を整理するとともに</a:t>
            </a:r>
            <a:endParaRPr lang="en-US" altLang="ja-JP" sz="2400" dirty="0">
              <a:latin typeface="メイリオ" panose="020B0604030504040204" pitchFamily="50" charset="-128"/>
              <a:ea typeface="メイリオ" panose="020B0604030504040204" pitchFamily="50" charset="-128"/>
            </a:endParaRPr>
          </a:p>
          <a:p>
            <a:pPr algn="ctr" defTabSz="449263" hangingPunct="0">
              <a:lnSpc>
                <a:spcPct val="150000"/>
              </a:lnSpc>
              <a:buClr>
                <a:srgbClr val="000000"/>
              </a:buClr>
              <a:buSzPct val="100000"/>
            </a:pPr>
            <a:r>
              <a:rPr kumimoji="0" lang="ja-JP" altLang="en-US" sz="2400" b="1" u="sng" dirty="0">
                <a:latin typeface="メイリオ" pitchFamily="50" charset="-128"/>
                <a:ea typeface="メイリオ" pitchFamily="50" charset="-128"/>
                <a:cs typeface="メイリオ" pitchFamily="50" charset="-128"/>
              </a:rPr>
              <a:t>新たな担い手に向けて発信する</a:t>
            </a:r>
            <a:endParaRPr kumimoji="0" lang="en-US" altLang="ja-JP" sz="2400" b="1" u="sng" dirty="0">
              <a:latin typeface="メイリオ" pitchFamily="50" charset="-128"/>
              <a:ea typeface="メイリオ" pitchFamily="50" charset="-128"/>
              <a:cs typeface="メイリオ" pitchFamily="50" charset="-128"/>
            </a:endParaRPr>
          </a:p>
          <a:p>
            <a:pPr algn="ctr" defTabSz="449263" hangingPunct="0">
              <a:lnSpc>
                <a:spcPct val="150000"/>
              </a:lnSpc>
              <a:buClr>
                <a:srgbClr val="000000"/>
              </a:buClr>
              <a:buSzPct val="100000"/>
            </a:pPr>
            <a:r>
              <a:rPr kumimoji="0" lang="ja-JP" altLang="en-US" sz="2400" b="1" u="sng" dirty="0">
                <a:latin typeface="メイリオ" pitchFamily="50" charset="-128"/>
                <a:ea typeface="メイリオ" pitchFamily="50" charset="-128"/>
                <a:cs typeface="メイリオ" pitchFamily="50" charset="-128"/>
              </a:rPr>
              <a:t>解決策のイメージを言語化</a:t>
            </a:r>
            <a:r>
              <a:rPr kumimoji="0" lang="ja-JP" altLang="en-US" sz="2400" dirty="0">
                <a:latin typeface="メイリオ" pitchFamily="50" charset="-128"/>
                <a:ea typeface="メイリオ" pitchFamily="50" charset="-128"/>
                <a:cs typeface="メイリオ" pitchFamily="50" charset="-128"/>
              </a:rPr>
              <a:t>する</a:t>
            </a:r>
          </a:p>
        </p:txBody>
      </p:sp>
    </p:spTree>
    <p:extLst>
      <p:ext uri="{BB962C8B-B14F-4D97-AF65-F5344CB8AC3E}">
        <p14:creationId xmlns:p14="http://schemas.microsoft.com/office/powerpoint/2010/main" val="2185869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A1D2F65E-4084-470D-8928-76A3E85433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928369"/>
            <a:ext cx="3243479" cy="1621740"/>
          </a:xfrm>
          <a:prstGeom prst="rect">
            <a:avLst/>
          </a:prstGeom>
        </p:spPr>
      </p:pic>
      <p:sp>
        <p:nvSpPr>
          <p:cNvPr id="7" name="テキスト ボックス 6">
            <a:extLst>
              <a:ext uri="{FF2B5EF4-FFF2-40B4-BE49-F238E27FC236}">
                <a16:creationId xmlns:a16="http://schemas.microsoft.com/office/drawing/2014/main" id="{C30755FF-EC65-4D16-A704-B4204055A92A}"/>
              </a:ext>
            </a:extLst>
          </p:cNvPr>
          <p:cNvSpPr txBox="1"/>
          <p:nvPr/>
        </p:nvSpPr>
        <p:spPr>
          <a:xfrm>
            <a:off x="558987" y="332656"/>
            <a:ext cx="2803973" cy="523220"/>
          </a:xfrm>
          <a:prstGeom prst="rect">
            <a:avLst/>
          </a:prstGeom>
          <a:noFill/>
        </p:spPr>
        <p:txBody>
          <a:bodyPr wrap="none" rtlCol="0">
            <a:spAutoFit/>
          </a:bodyPr>
          <a:lstStyle/>
          <a:p>
            <a:pPr algn="ctr"/>
            <a:r>
              <a:rPr kumimoji="1" lang="en-US" altLang="ja-JP" sz="2800" b="1" dirty="0">
                <a:latin typeface="メイリオ" pitchFamily="50" charset="-128"/>
                <a:ea typeface="メイリオ" pitchFamily="50" charset="-128"/>
                <a:cs typeface="メイリオ" pitchFamily="50" charset="-128"/>
              </a:rPr>
              <a:t>NPO</a:t>
            </a:r>
            <a:r>
              <a:rPr kumimoji="1" lang="ja-JP" altLang="en-US" sz="2800" b="1" dirty="0">
                <a:latin typeface="メイリオ" pitchFamily="50" charset="-128"/>
                <a:ea typeface="メイリオ" pitchFamily="50" charset="-128"/>
                <a:cs typeface="メイリオ" pitchFamily="50" charset="-128"/>
              </a:rPr>
              <a:t>・地域団体</a:t>
            </a:r>
          </a:p>
        </p:txBody>
      </p:sp>
      <p:sp>
        <p:nvSpPr>
          <p:cNvPr id="3" name="四角形吹き出し 30">
            <a:extLst>
              <a:ext uri="{FF2B5EF4-FFF2-40B4-BE49-F238E27FC236}">
                <a16:creationId xmlns:a16="http://schemas.microsoft.com/office/drawing/2014/main" id="{E872C08C-2B0E-4954-BB13-532C43BBE572}"/>
              </a:ext>
            </a:extLst>
          </p:cNvPr>
          <p:cNvSpPr/>
          <p:nvPr/>
        </p:nvSpPr>
        <p:spPr>
          <a:xfrm>
            <a:off x="421840" y="1268760"/>
            <a:ext cx="3374464" cy="1412333"/>
          </a:xfrm>
          <a:prstGeom prst="wedgeRectCallout">
            <a:avLst>
              <a:gd name="adj1" fmla="val 11287"/>
              <a:gd name="adj2" fmla="val 80039"/>
            </a:avLst>
          </a:prstGeom>
          <a:solidFill>
            <a:srgbClr val="FFFF99"/>
          </a:solidFill>
          <a:ln w="1270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defRPr/>
            </a:pPr>
            <a:r>
              <a:rPr lang="ja-JP" altLang="en-US" b="1" dirty="0">
                <a:solidFill>
                  <a:schemeClr val="tx1">
                    <a:lumMod val="50000"/>
                    <a:lumOff val="50000"/>
                  </a:schemeClr>
                </a:solidFill>
                <a:latin typeface="メイリオ" pitchFamily="50" charset="-128"/>
                <a:ea typeface="メイリオ" pitchFamily="50" charset="-128"/>
                <a:cs typeface="メイリオ" pitchFamily="50" charset="-128"/>
              </a:rPr>
              <a:t>とにかく課題がたくさん！</a:t>
            </a:r>
            <a:endParaRPr lang="en-US" altLang="ja-JP" b="1" dirty="0">
              <a:solidFill>
                <a:schemeClr val="tx1">
                  <a:lumMod val="50000"/>
                  <a:lumOff val="50000"/>
                </a:schemeClr>
              </a:solidFill>
              <a:latin typeface="メイリオ" pitchFamily="50" charset="-128"/>
              <a:ea typeface="メイリオ" pitchFamily="50" charset="-128"/>
              <a:cs typeface="メイリオ" pitchFamily="50" charset="-128"/>
            </a:endParaRPr>
          </a:p>
          <a:p>
            <a:pPr algn="ctr">
              <a:defRPr/>
            </a:pPr>
            <a:r>
              <a:rPr lang="ja-JP" altLang="en-US" b="1" dirty="0">
                <a:solidFill>
                  <a:schemeClr val="tx1">
                    <a:lumMod val="50000"/>
                    <a:lumOff val="50000"/>
                  </a:schemeClr>
                </a:solidFill>
                <a:latin typeface="メイリオ" pitchFamily="50" charset="-128"/>
                <a:ea typeface="メイリオ" pitchFamily="50" charset="-128"/>
                <a:cs typeface="メイリオ" pitchFamily="50" charset="-128"/>
              </a:rPr>
              <a:t>どこから手を付ければ</a:t>
            </a:r>
            <a:endParaRPr lang="en-US" altLang="ja-JP" b="1" dirty="0">
              <a:solidFill>
                <a:schemeClr val="tx1">
                  <a:lumMod val="50000"/>
                  <a:lumOff val="50000"/>
                </a:schemeClr>
              </a:solidFill>
              <a:latin typeface="メイリオ" pitchFamily="50" charset="-128"/>
              <a:ea typeface="メイリオ" pitchFamily="50" charset="-128"/>
              <a:cs typeface="メイリオ" pitchFamily="50" charset="-128"/>
            </a:endParaRPr>
          </a:p>
          <a:p>
            <a:pPr algn="ctr">
              <a:defRPr/>
            </a:pPr>
            <a:r>
              <a:rPr lang="ja-JP" altLang="en-US" b="1" dirty="0">
                <a:solidFill>
                  <a:schemeClr val="tx1">
                    <a:lumMod val="50000"/>
                    <a:lumOff val="50000"/>
                  </a:schemeClr>
                </a:solidFill>
                <a:latin typeface="メイリオ" pitchFamily="50" charset="-128"/>
                <a:ea typeface="メイリオ" pitchFamily="50" charset="-128"/>
                <a:cs typeface="メイリオ" pitchFamily="50" charset="-128"/>
              </a:rPr>
              <a:t>いいのか分からない！</a:t>
            </a:r>
            <a:endParaRPr lang="en-US" altLang="ja-JP" b="1" dirty="0">
              <a:solidFill>
                <a:schemeClr val="tx1">
                  <a:lumMod val="50000"/>
                  <a:lumOff val="50000"/>
                </a:schemeClr>
              </a:solidFill>
              <a:latin typeface="メイリオ" pitchFamily="50" charset="-128"/>
              <a:ea typeface="メイリオ" pitchFamily="50" charset="-128"/>
              <a:cs typeface="メイリオ" pitchFamily="50" charset="-128"/>
            </a:endParaRPr>
          </a:p>
        </p:txBody>
      </p:sp>
      <p:sp>
        <p:nvSpPr>
          <p:cNvPr id="4" name="四角形吹き出し 30">
            <a:extLst>
              <a:ext uri="{FF2B5EF4-FFF2-40B4-BE49-F238E27FC236}">
                <a16:creationId xmlns:a16="http://schemas.microsoft.com/office/drawing/2014/main" id="{F090030B-77C9-4589-8775-713BFAD3616B}"/>
              </a:ext>
            </a:extLst>
          </p:cNvPr>
          <p:cNvSpPr/>
          <p:nvPr/>
        </p:nvSpPr>
        <p:spPr>
          <a:xfrm>
            <a:off x="447844" y="4925301"/>
            <a:ext cx="3548092" cy="1265125"/>
          </a:xfrm>
          <a:prstGeom prst="wedgeRectCallout">
            <a:avLst>
              <a:gd name="adj1" fmla="val -19055"/>
              <a:gd name="adj2" fmla="val -78746"/>
            </a:avLst>
          </a:prstGeom>
          <a:solidFill>
            <a:srgbClr val="FF7C80"/>
          </a:solidFill>
          <a:ln w="1270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defRPr/>
            </a:pPr>
            <a:r>
              <a:rPr lang="ja-JP" altLang="en-US" sz="2000" b="1" dirty="0">
                <a:solidFill>
                  <a:schemeClr val="bg1"/>
                </a:solidFill>
                <a:latin typeface="メイリオ" pitchFamily="50" charset="-128"/>
                <a:ea typeface="メイリオ" pitchFamily="50" charset="-128"/>
                <a:cs typeface="メイリオ" pitchFamily="50" charset="-128"/>
              </a:rPr>
              <a:t>新たな担い手に</a:t>
            </a:r>
            <a:endParaRPr lang="en-US" altLang="ja-JP" sz="2000" b="1" dirty="0">
              <a:solidFill>
                <a:schemeClr val="bg1"/>
              </a:solidFill>
              <a:latin typeface="メイリオ" pitchFamily="50" charset="-128"/>
              <a:ea typeface="メイリオ" pitchFamily="50" charset="-128"/>
              <a:cs typeface="メイリオ" pitchFamily="50" charset="-128"/>
            </a:endParaRPr>
          </a:p>
          <a:p>
            <a:pPr algn="ctr">
              <a:defRPr/>
            </a:pPr>
            <a:r>
              <a:rPr lang="ja-JP" altLang="en-US" sz="2000" b="1" dirty="0">
                <a:solidFill>
                  <a:schemeClr val="bg1"/>
                </a:solidFill>
                <a:latin typeface="メイリオ" pitchFamily="50" charset="-128"/>
                <a:ea typeface="メイリオ" pitchFamily="50" charset="-128"/>
                <a:cs typeface="メイリオ" pitchFamily="50" charset="-128"/>
              </a:rPr>
              <a:t>何を手伝ってもらいたいか</a:t>
            </a:r>
            <a:endParaRPr lang="en-US" altLang="ja-JP" sz="2000" b="1" dirty="0">
              <a:solidFill>
                <a:schemeClr val="bg1"/>
              </a:solidFill>
              <a:latin typeface="メイリオ" pitchFamily="50" charset="-128"/>
              <a:ea typeface="メイリオ" pitchFamily="50" charset="-128"/>
              <a:cs typeface="メイリオ" pitchFamily="50" charset="-128"/>
            </a:endParaRPr>
          </a:p>
          <a:p>
            <a:pPr algn="ctr">
              <a:defRPr/>
            </a:pPr>
            <a:r>
              <a:rPr lang="ja-JP" altLang="en-US" sz="2000" b="1" dirty="0">
                <a:solidFill>
                  <a:schemeClr val="bg1"/>
                </a:solidFill>
                <a:latin typeface="メイリオ" pitchFamily="50" charset="-128"/>
                <a:ea typeface="メイリオ" pitchFamily="50" charset="-128"/>
                <a:cs typeface="メイリオ" pitchFamily="50" charset="-128"/>
              </a:rPr>
              <a:t>イメージが湧いた</a:t>
            </a:r>
            <a:endParaRPr lang="en-US" altLang="ja-JP" sz="2000" b="1" dirty="0">
              <a:solidFill>
                <a:schemeClr val="bg1"/>
              </a:solidFill>
              <a:latin typeface="メイリオ" pitchFamily="50" charset="-128"/>
              <a:ea typeface="メイリオ" pitchFamily="50" charset="-128"/>
              <a:cs typeface="メイリオ" pitchFamily="50" charset="-128"/>
            </a:endParaRPr>
          </a:p>
        </p:txBody>
      </p:sp>
      <p:pic>
        <p:nvPicPr>
          <p:cNvPr id="2" name="図 1" descr="おもちゃ, 人形, レゴ, 挿絵 が含まれている画像&#10;&#10;自動的に生成された説明">
            <a:extLst>
              <a:ext uri="{FF2B5EF4-FFF2-40B4-BE49-F238E27FC236}">
                <a16:creationId xmlns:a16="http://schemas.microsoft.com/office/drawing/2014/main" id="{4F40B1F9-7998-5402-828B-0A3084D586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2928370"/>
            <a:ext cx="4086782" cy="1621739"/>
          </a:xfrm>
          <a:prstGeom prst="rect">
            <a:avLst/>
          </a:prstGeom>
        </p:spPr>
      </p:pic>
      <p:sp>
        <p:nvSpPr>
          <p:cNvPr id="5" name="テキスト ボックス 4">
            <a:extLst>
              <a:ext uri="{FF2B5EF4-FFF2-40B4-BE49-F238E27FC236}">
                <a16:creationId xmlns:a16="http://schemas.microsoft.com/office/drawing/2014/main" id="{2041F7ED-03A3-1ED1-49FB-5214700044FA}"/>
              </a:ext>
            </a:extLst>
          </p:cNvPr>
          <p:cNvSpPr txBox="1"/>
          <p:nvPr/>
        </p:nvSpPr>
        <p:spPr>
          <a:xfrm>
            <a:off x="5852404" y="336271"/>
            <a:ext cx="1980029" cy="523220"/>
          </a:xfrm>
          <a:prstGeom prst="rect">
            <a:avLst/>
          </a:prstGeom>
          <a:noFill/>
        </p:spPr>
        <p:txBody>
          <a:bodyPr wrap="none" rtlCol="0">
            <a:spAutoFit/>
          </a:bodyPr>
          <a:lstStyle/>
          <a:p>
            <a:pPr algn="ctr"/>
            <a:r>
              <a:rPr lang="ja-JP" altLang="en-US" sz="2800" b="1" dirty="0">
                <a:latin typeface="メイリオ" pitchFamily="50" charset="-128"/>
                <a:ea typeface="メイリオ" pitchFamily="50" charset="-128"/>
                <a:cs typeface="メイリオ" pitchFamily="50" charset="-128"/>
              </a:rPr>
              <a:t>市民参加者</a:t>
            </a:r>
            <a:endParaRPr kumimoji="1" lang="ja-JP" altLang="en-US" sz="2800" b="1" dirty="0">
              <a:latin typeface="メイリオ" pitchFamily="50" charset="-128"/>
              <a:ea typeface="メイリオ" pitchFamily="50" charset="-128"/>
              <a:cs typeface="メイリオ" pitchFamily="50" charset="-128"/>
            </a:endParaRPr>
          </a:p>
        </p:txBody>
      </p:sp>
      <p:sp>
        <p:nvSpPr>
          <p:cNvPr id="9" name="楕円 8">
            <a:extLst>
              <a:ext uri="{FF2B5EF4-FFF2-40B4-BE49-F238E27FC236}">
                <a16:creationId xmlns:a16="http://schemas.microsoft.com/office/drawing/2014/main" id="{97017580-7A9C-1FED-929C-DA98E75BE8B4}"/>
              </a:ext>
            </a:extLst>
          </p:cNvPr>
          <p:cNvSpPr/>
          <p:nvPr/>
        </p:nvSpPr>
        <p:spPr>
          <a:xfrm>
            <a:off x="3362960" y="3284983"/>
            <a:ext cx="1619384" cy="126512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b="1" dirty="0">
                <a:solidFill>
                  <a:srgbClr val="B01E23"/>
                </a:solidFill>
                <a:latin typeface="メイリオ" panose="020B0604030504040204" pitchFamily="50" charset="-128"/>
                <a:ea typeface="メイリオ" panose="020B0604030504040204" pitchFamily="50" charset="-128"/>
              </a:rPr>
              <a:t>課題整理</a:t>
            </a:r>
            <a:endParaRPr kumimoji="1" lang="en-US" altLang="ja-JP" sz="2000" b="1" dirty="0">
              <a:solidFill>
                <a:srgbClr val="B01E23"/>
              </a:solidFill>
              <a:latin typeface="メイリオ" panose="020B0604030504040204" pitchFamily="50" charset="-128"/>
              <a:ea typeface="メイリオ" panose="020B0604030504040204" pitchFamily="50" charset="-128"/>
            </a:endParaRPr>
          </a:p>
          <a:p>
            <a:pPr algn="ctr"/>
            <a:r>
              <a:rPr lang="ja-JP" altLang="en-US" sz="2000" b="1" dirty="0">
                <a:solidFill>
                  <a:srgbClr val="B01E23"/>
                </a:solidFill>
                <a:latin typeface="メイリオ" panose="020B0604030504040204" pitchFamily="50" charset="-128"/>
                <a:ea typeface="メイリオ" panose="020B0604030504040204" pitchFamily="50" charset="-128"/>
              </a:rPr>
              <a:t>ワーク</a:t>
            </a:r>
            <a:endParaRPr lang="en-US" altLang="ja-JP" sz="2000" b="1" dirty="0">
              <a:solidFill>
                <a:srgbClr val="B01E23"/>
              </a:solidFill>
              <a:latin typeface="メイリオ" panose="020B0604030504040204" pitchFamily="50" charset="-128"/>
              <a:ea typeface="メイリオ" panose="020B0604030504040204" pitchFamily="50" charset="-128"/>
            </a:endParaRPr>
          </a:p>
          <a:p>
            <a:pPr algn="ctr"/>
            <a:r>
              <a:rPr kumimoji="1" lang="ja-JP" altLang="en-US" sz="2000" b="1" dirty="0">
                <a:solidFill>
                  <a:srgbClr val="B01E23"/>
                </a:solidFill>
                <a:latin typeface="メイリオ" panose="020B0604030504040204" pitchFamily="50" charset="-128"/>
                <a:ea typeface="メイリオ" panose="020B0604030504040204" pitchFamily="50" charset="-128"/>
              </a:rPr>
              <a:t>ショップ</a:t>
            </a:r>
            <a:endParaRPr kumimoji="1" lang="ja-JP" altLang="en-US" sz="2000" dirty="0">
              <a:solidFill>
                <a:schemeClr val="tx1"/>
              </a:solidFill>
              <a:latin typeface="メイリオ" pitchFamily="50" charset="-128"/>
              <a:ea typeface="メイリオ" pitchFamily="50" charset="-128"/>
            </a:endParaRPr>
          </a:p>
        </p:txBody>
      </p:sp>
      <p:sp>
        <p:nvSpPr>
          <p:cNvPr id="12" name="四角形吹き出し 30">
            <a:extLst>
              <a:ext uri="{FF2B5EF4-FFF2-40B4-BE49-F238E27FC236}">
                <a16:creationId xmlns:a16="http://schemas.microsoft.com/office/drawing/2014/main" id="{77BE7B42-9719-67AA-9C3B-7ED6F54D7B15}"/>
              </a:ext>
            </a:extLst>
          </p:cNvPr>
          <p:cNvSpPr/>
          <p:nvPr/>
        </p:nvSpPr>
        <p:spPr>
          <a:xfrm>
            <a:off x="5271653" y="1268760"/>
            <a:ext cx="3374464" cy="1412333"/>
          </a:xfrm>
          <a:prstGeom prst="wedgeRectCallout">
            <a:avLst>
              <a:gd name="adj1" fmla="val 11287"/>
              <a:gd name="adj2" fmla="val 80039"/>
            </a:avLst>
          </a:prstGeom>
          <a:solidFill>
            <a:srgbClr val="FFFF99"/>
          </a:solidFill>
          <a:ln w="1270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defRPr/>
            </a:pPr>
            <a:r>
              <a:rPr lang="ja-JP" altLang="en-US" b="1" dirty="0">
                <a:solidFill>
                  <a:schemeClr val="tx1">
                    <a:lumMod val="50000"/>
                    <a:lumOff val="50000"/>
                  </a:schemeClr>
                </a:solidFill>
                <a:latin typeface="メイリオ" pitchFamily="50" charset="-128"/>
                <a:ea typeface="メイリオ" pitchFamily="50" charset="-128"/>
                <a:cs typeface="メイリオ" pitchFamily="50" charset="-128"/>
              </a:rPr>
              <a:t>市内にはどんな地域団体が</a:t>
            </a:r>
            <a:endParaRPr lang="en-US" altLang="ja-JP" b="1" dirty="0">
              <a:solidFill>
                <a:schemeClr val="tx1">
                  <a:lumMod val="50000"/>
                  <a:lumOff val="50000"/>
                </a:schemeClr>
              </a:solidFill>
              <a:latin typeface="メイリオ" pitchFamily="50" charset="-128"/>
              <a:ea typeface="メイリオ" pitchFamily="50" charset="-128"/>
              <a:cs typeface="メイリオ" pitchFamily="50" charset="-128"/>
            </a:endParaRPr>
          </a:p>
          <a:p>
            <a:pPr algn="ctr">
              <a:defRPr/>
            </a:pPr>
            <a:r>
              <a:rPr lang="ja-JP" altLang="en-US" b="1" dirty="0">
                <a:solidFill>
                  <a:schemeClr val="tx1">
                    <a:lumMod val="50000"/>
                    <a:lumOff val="50000"/>
                  </a:schemeClr>
                </a:solidFill>
                <a:latin typeface="メイリオ" pitchFamily="50" charset="-128"/>
                <a:ea typeface="メイリオ" pitchFamily="50" charset="-128"/>
                <a:cs typeface="メイリオ" pitchFamily="50" charset="-128"/>
              </a:rPr>
              <a:t>活動しているのだろう？</a:t>
            </a:r>
            <a:endParaRPr lang="en-US" altLang="ja-JP" b="1" dirty="0">
              <a:solidFill>
                <a:schemeClr val="tx1">
                  <a:lumMod val="50000"/>
                  <a:lumOff val="50000"/>
                </a:schemeClr>
              </a:solidFill>
              <a:latin typeface="メイリオ" pitchFamily="50" charset="-128"/>
              <a:ea typeface="メイリオ" pitchFamily="50" charset="-128"/>
              <a:cs typeface="メイリオ" pitchFamily="50" charset="-128"/>
            </a:endParaRPr>
          </a:p>
        </p:txBody>
      </p:sp>
      <p:sp>
        <p:nvSpPr>
          <p:cNvPr id="13" name="四角形吹き出し 30">
            <a:extLst>
              <a:ext uri="{FF2B5EF4-FFF2-40B4-BE49-F238E27FC236}">
                <a16:creationId xmlns:a16="http://schemas.microsoft.com/office/drawing/2014/main" id="{6ABC8FDB-597F-2D26-BB32-3286400A24F2}"/>
              </a:ext>
            </a:extLst>
          </p:cNvPr>
          <p:cNvSpPr/>
          <p:nvPr/>
        </p:nvSpPr>
        <p:spPr>
          <a:xfrm>
            <a:off x="5297657" y="4925301"/>
            <a:ext cx="3548092" cy="1265125"/>
          </a:xfrm>
          <a:prstGeom prst="wedgeRectCallout">
            <a:avLst>
              <a:gd name="adj1" fmla="val -19055"/>
              <a:gd name="adj2" fmla="val -78746"/>
            </a:avLst>
          </a:prstGeom>
          <a:solidFill>
            <a:srgbClr val="FF7C80"/>
          </a:solidFill>
          <a:ln w="1270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defRPr/>
            </a:pPr>
            <a:r>
              <a:rPr lang="ja-JP" altLang="en-US" sz="2000" b="1" dirty="0">
                <a:solidFill>
                  <a:schemeClr val="bg1"/>
                </a:solidFill>
                <a:latin typeface="メイリオ" pitchFamily="50" charset="-128"/>
                <a:ea typeface="メイリオ" pitchFamily="50" charset="-128"/>
                <a:cs typeface="メイリオ" pitchFamily="50" charset="-128"/>
              </a:rPr>
              <a:t>地域団体の活動と課題を知り</a:t>
            </a:r>
            <a:endParaRPr lang="en-US" altLang="ja-JP" sz="2000" b="1" dirty="0">
              <a:solidFill>
                <a:schemeClr val="bg1"/>
              </a:solidFill>
              <a:latin typeface="メイリオ" pitchFamily="50" charset="-128"/>
              <a:ea typeface="メイリオ" pitchFamily="50" charset="-128"/>
              <a:cs typeface="メイリオ" pitchFamily="50" charset="-128"/>
            </a:endParaRPr>
          </a:p>
          <a:p>
            <a:pPr algn="ctr">
              <a:defRPr/>
            </a:pPr>
            <a:r>
              <a:rPr lang="ja-JP" altLang="en-US" sz="2000" b="1" dirty="0">
                <a:solidFill>
                  <a:schemeClr val="bg1"/>
                </a:solidFill>
                <a:latin typeface="メイリオ" pitchFamily="50" charset="-128"/>
                <a:ea typeface="メイリオ" pitchFamily="50" charset="-128"/>
                <a:cs typeface="メイリオ" pitchFamily="50" charset="-128"/>
              </a:rPr>
              <a:t>どのような解決策を</a:t>
            </a:r>
            <a:endParaRPr lang="en-US" altLang="ja-JP" sz="2000" b="1" dirty="0">
              <a:solidFill>
                <a:schemeClr val="bg1"/>
              </a:solidFill>
              <a:latin typeface="メイリオ" pitchFamily="50" charset="-128"/>
              <a:ea typeface="メイリオ" pitchFamily="50" charset="-128"/>
              <a:cs typeface="メイリオ" pitchFamily="50" charset="-128"/>
            </a:endParaRPr>
          </a:p>
          <a:p>
            <a:pPr algn="ctr">
              <a:defRPr/>
            </a:pPr>
            <a:r>
              <a:rPr lang="ja-JP" altLang="en-US" sz="2000" b="1" dirty="0">
                <a:solidFill>
                  <a:schemeClr val="bg1"/>
                </a:solidFill>
                <a:latin typeface="メイリオ" pitchFamily="50" charset="-128"/>
                <a:ea typeface="メイリオ" pitchFamily="50" charset="-128"/>
                <a:cs typeface="メイリオ" pitchFamily="50" charset="-128"/>
              </a:rPr>
              <a:t>とるべきなのか提案できた</a:t>
            </a:r>
            <a:endParaRPr lang="en-US" altLang="ja-JP" sz="2000" b="1"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72797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97ABB4B-FB06-2B3B-CE7F-13E4D2A2D833}"/>
              </a:ext>
            </a:extLst>
          </p:cNvPr>
          <p:cNvSpPr>
            <a:spLocks noGrp="1"/>
          </p:cNvSpPr>
          <p:nvPr>
            <p:ph idx="1"/>
          </p:nvPr>
        </p:nvSpPr>
        <p:spPr>
          <a:xfrm>
            <a:off x="2700997" y="1491496"/>
            <a:ext cx="5814354" cy="959162"/>
          </a:xfrm>
        </p:spPr>
        <p:txBody>
          <a:bodyPr/>
          <a:lstStyle/>
          <a:p>
            <a:r>
              <a:rPr lang="ja-JP" altLang="en-US" sz="1477" dirty="0"/>
              <a:t>・電話又はメールにて参加を申し込み</a:t>
            </a:r>
            <a:endParaRPr lang="en-US" altLang="ja-JP" sz="1477" dirty="0"/>
          </a:p>
          <a:p>
            <a:r>
              <a:rPr lang="ja-JP" altLang="en-US" sz="1477" dirty="0"/>
              <a:t>・基本情報シートの</a:t>
            </a:r>
            <a:r>
              <a:rPr lang="ja-JP" altLang="en-US" dirty="0"/>
              <a:t>提出</a:t>
            </a:r>
            <a:endParaRPr lang="ja-JP" altLang="en-US" sz="1477" dirty="0"/>
          </a:p>
        </p:txBody>
      </p:sp>
      <p:sp>
        <p:nvSpPr>
          <p:cNvPr id="4" name="スライド番号プレースホルダー 3">
            <a:extLst>
              <a:ext uri="{FF2B5EF4-FFF2-40B4-BE49-F238E27FC236}">
                <a16:creationId xmlns:a16="http://schemas.microsoft.com/office/drawing/2014/main" id="{09C6B435-0FB9-7422-DC52-165BBA3FC4EA}"/>
              </a:ext>
            </a:extLst>
          </p:cNvPr>
          <p:cNvSpPr>
            <a:spLocks noGrp="1"/>
          </p:cNvSpPr>
          <p:nvPr>
            <p:ph type="sldNum" sz="quarter" idx="12"/>
          </p:nvPr>
        </p:nvSpPr>
        <p:spPr>
          <a:xfrm>
            <a:off x="9224962" y="6600496"/>
            <a:ext cx="681037" cy="257504"/>
          </a:xfrm>
          <a:prstGeom prst="rect">
            <a:avLst/>
          </a:prstGeom>
        </p:spPr>
        <p:txBody>
          <a:bodyPr vert="horz" lIns="91440" tIns="45720" rIns="91440" bIns="45720" rtlCol="0" anchor="ctr"/>
          <a:lstStyle>
            <a:defPPr>
              <a:defRPr lang="en-US"/>
            </a:defPPr>
            <a:lvl1pPr marL="0" algn="r" defTabSz="457200" rtl="0" eaLnBrk="1" latinLnBrk="0" hangingPunct="1">
              <a:defRPr sz="1200" b="0" i="0" kern="1200">
                <a:solidFill>
                  <a:schemeClr val="tx1">
                    <a:tint val="75000"/>
                  </a:schemeClr>
                </a:solidFill>
                <a:latin typeface="Arial Black" panose="020B0A04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F3C18DD-1510-4FD8-A2AE-E5C1961C5C23}" type="slidenum">
              <a:rPr kumimoji="1" lang="ja-JP" altLang="en-US" smtClean="0"/>
              <a:pPr/>
              <a:t>3</a:t>
            </a:fld>
            <a:endParaRPr kumimoji="1" lang="ja-JP" altLang="en-US"/>
          </a:p>
        </p:txBody>
      </p:sp>
      <p:sp>
        <p:nvSpPr>
          <p:cNvPr id="6" name="四角形: 角を丸くする 5">
            <a:extLst>
              <a:ext uri="{FF2B5EF4-FFF2-40B4-BE49-F238E27FC236}">
                <a16:creationId xmlns:a16="http://schemas.microsoft.com/office/drawing/2014/main" id="{084F1D0F-D56E-B00E-D2D2-4F205433F003}"/>
              </a:ext>
            </a:extLst>
          </p:cNvPr>
          <p:cNvSpPr/>
          <p:nvPr/>
        </p:nvSpPr>
        <p:spPr>
          <a:xfrm>
            <a:off x="628650" y="1491496"/>
            <a:ext cx="1457924" cy="959161"/>
          </a:xfrm>
          <a:prstGeom prst="roundRect">
            <a:avLst/>
          </a:prstGeom>
          <a:solidFill>
            <a:schemeClr val="accent5">
              <a:alpha val="20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spcBef>
                <a:spcPts val="0"/>
              </a:spcBef>
              <a:spcAft>
                <a:spcPts val="0"/>
              </a:spcAft>
            </a:pPr>
            <a:r>
              <a:rPr lang="en-US" altLang="ja-JP" sz="1292" b="1" dirty="0">
                <a:solidFill>
                  <a:schemeClr val="tx1"/>
                </a:solidFill>
                <a:latin typeface="メイリオ" panose="020B0604030504040204" pitchFamily="50" charset="-128"/>
                <a:ea typeface="メイリオ" panose="020B0604030504040204" pitchFamily="50" charset="-128"/>
              </a:rPr>
              <a:t>1.</a:t>
            </a:r>
          </a:p>
          <a:p>
            <a:pPr algn="ctr" fontAlgn="ctr">
              <a:spcBef>
                <a:spcPts val="0"/>
              </a:spcBef>
              <a:spcAft>
                <a:spcPts val="0"/>
              </a:spcAft>
            </a:pPr>
            <a:r>
              <a:rPr lang="ja-JP" altLang="en-US" sz="1292" b="1" dirty="0">
                <a:solidFill>
                  <a:schemeClr val="tx1"/>
                </a:solidFill>
                <a:latin typeface="メイリオ" panose="020B0604030504040204" pitchFamily="50" charset="-128"/>
                <a:ea typeface="メイリオ" panose="020B0604030504040204" pitchFamily="50" charset="-128"/>
              </a:rPr>
              <a:t>参加の申し込み</a:t>
            </a:r>
          </a:p>
        </p:txBody>
      </p:sp>
      <p:sp>
        <p:nvSpPr>
          <p:cNvPr id="7" name="四角形: 角を丸くする 6">
            <a:extLst>
              <a:ext uri="{FF2B5EF4-FFF2-40B4-BE49-F238E27FC236}">
                <a16:creationId xmlns:a16="http://schemas.microsoft.com/office/drawing/2014/main" id="{A336011C-2D87-631C-DDB7-DA8E87A090A1}"/>
              </a:ext>
            </a:extLst>
          </p:cNvPr>
          <p:cNvSpPr/>
          <p:nvPr/>
        </p:nvSpPr>
        <p:spPr>
          <a:xfrm>
            <a:off x="628650" y="3098387"/>
            <a:ext cx="1457924" cy="959161"/>
          </a:xfrm>
          <a:prstGeom prst="round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spcBef>
                <a:spcPts val="0"/>
              </a:spcBef>
              <a:spcAft>
                <a:spcPts val="0"/>
              </a:spcAft>
            </a:pPr>
            <a:r>
              <a:rPr lang="ja-JP" altLang="en-US" sz="1292" dirty="0">
                <a:solidFill>
                  <a:schemeClr val="tx1"/>
                </a:solidFill>
                <a:latin typeface="メイリオ" panose="020B0604030504040204" pitchFamily="50" charset="-128"/>
                <a:ea typeface="メイリオ" panose="020B0604030504040204" pitchFamily="50" charset="-128"/>
              </a:rPr>
              <a:t>２</a:t>
            </a:r>
            <a:r>
              <a:rPr lang="en-US" altLang="ja-JP" sz="1292" dirty="0">
                <a:solidFill>
                  <a:schemeClr val="tx1"/>
                </a:solidFill>
                <a:latin typeface="メイリオ" panose="020B0604030504040204" pitchFamily="50" charset="-128"/>
                <a:ea typeface="メイリオ" panose="020B0604030504040204" pitchFamily="50" charset="-128"/>
              </a:rPr>
              <a:t>.</a:t>
            </a:r>
          </a:p>
          <a:p>
            <a:pPr algn="ctr" fontAlgn="ctr">
              <a:spcBef>
                <a:spcPts val="0"/>
              </a:spcBef>
              <a:spcAft>
                <a:spcPts val="0"/>
              </a:spcAft>
            </a:pPr>
            <a:r>
              <a:rPr lang="ja-JP" altLang="en-US" sz="1292" dirty="0">
                <a:solidFill>
                  <a:schemeClr val="tx1"/>
                </a:solidFill>
                <a:latin typeface="メイリオ" panose="020B0604030504040204" pitchFamily="50" charset="-128"/>
                <a:ea typeface="メイリオ" panose="020B0604030504040204" pitchFamily="50" charset="-128"/>
              </a:rPr>
              <a:t>市民</a:t>
            </a:r>
            <a:r>
              <a:rPr lang="ja-JP" altLang="en-US" sz="1292" dirty="0" smtClean="0">
                <a:solidFill>
                  <a:schemeClr val="tx1"/>
                </a:solidFill>
                <a:latin typeface="メイリオ" panose="020B0604030504040204" pitchFamily="50" charset="-128"/>
                <a:ea typeface="メイリオ" panose="020B0604030504040204" pitchFamily="50" charset="-128"/>
              </a:rPr>
              <a:t>参加者向け</a:t>
            </a:r>
            <a:endParaRPr lang="en-US" altLang="ja-JP" sz="1292" dirty="0">
              <a:solidFill>
                <a:schemeClr val="tx1"/>
              </a:solidFill>
              <a:latin typeface="メイリオ" panose="020B0604030504040204" pitchFamily="50" charset="-128"/>
              <a:ea typeface="メイリオ" panose="020B0604030504040204" pitchFamily="50" charset="-128"/>
            </a:endParaRPr>
          </a:p>
          <a:p>
            <a:pPr algn="ctr" fontAlgn="ctr">
              <a:spcBef>
                <a:spcPts val="0"/>
              </a:spcBef>
              <a:spcAft>
                <a:spcPts val="0"/>
              </a:spcAft>
            </a:pPr>
            <a:r>
              <a:rPr lang="ja-JP" altLang="en-US" sz="1292" dirty="0" smtClean="0">
                <a:solidFill>
                  <a:schemeClr val="tx1"/>
                </a:solidFill>
                <a:latin typeface="メイリオ" panose="020B0604030504040204" pitchFamily="50" charset="-128"/>
                <a:ea typeface="メイリオ" panose="020B0604030504040204" pitchFamily="50" charset="-128"/>
              </a:rPr>
              <a:t>オリエン</a:t>
            </a:r>
            <a:endParaRPr lang="en-US" altLang="ja-JP" sz="1292" dirty="0" smtClean="0">
              <a:solidFill>
                <a:schemeClr val="tx1"/>
              </a:solidFill>
              <a:latin typeface="メイリオ" panose="020B0604030504040204" pitchFamily="50" charset="-128"/>
              <a:ea typeface="メイリオ" panose="020B0604030504040204" pitchFamily="50" charset="-128"/>
            </a:endParaRPr>
          </a:p>
          <a:p>
            <a:pPr algn="ctr" fontAlgn="ctr">
              <a:spcBef>
                <a:spcPts val="0"/>
              </a:spcBef>
              <a:spcAft>
                <a:spcPts val="0"/>
              </a:spcAft>
            </a:pPr>
            <a:r>
              <a:rPr lang="ja-JP" altLang="en-US" sz="1292" dirty="0" smtClean="0">
                <a:solidFill>
                  <a:schemeClr val="tx1"/>
                </a:solidFill>
                <a:latin typeface="メイリオ" panose="020B0604030504040204" pitchFamily="50" charset="-128"/>
                <a:ea typeface="メイリオ" panose="020B0604030504040204" pitchFamily="50" charset="-128"/>
              </a:rPr>
              <a:t>テーション</a:t>
            </a:r>
            <a:endParaRPr lang="en-US" altLang="ja-JP" sz="1292"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565396F0-CB60-FA7E-ADFB-060AD221ADF2}"/>
              </a:ext>
            </a:extLst>
          </p:cNvPr>
          <p:cNvSpPr/>
          <p:nvPr/>
        </p:nvSpPr>
        <p:spPr>
          <a:xfrm>
            <a:off x="628650" y="5048600"/>
            <a:ext cx="1457924" cy="959161"/>
          </a:xfrm>
          <a:prstGeom prst="roundRect">
            <a:avLst/>
          </a:prstGeom>
          <a:solidFill>
            <a:schemeClr val="accent5">
              <a:alpha val="20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spcBef>
                <a:spcPts val="0"/>
              </a:spcBef>
              <a:spcAft>
                <a:spcPts val="0"/>
              </a:spcAft>
            </a:pPr>
            <a:r>
              <a:rPr lang="ja-JP" altLang="en-US" sz="1292" b="1" dirty="0">
                <a:solidFill>
                  <a:schemeClr val="tx1"/>
                </a:solidFill>
                <a:latin typeface="メイリオ" panose="020B0604030504040204" pitchFamily="50" charset="-128"/>
                <a:ea typeface="メイリオ" panose="020B0604030504040204" pitchFamily="50" charset="-128"/>
              </a:rPr>
              <a:t>３</a:t>
            </a:r>
            <a:r>
              <a:rPr lang="en-US" altLang="ja-JP" sz="1292" b="1" dirty="0">
                <a:solidFill>
                  <a:schemeClr val="tx1"/>
                </a:solidFill>
                <a:latin typeface="メイリオ" panose="020B0604030504040204" pitchFamily="50" charset="-128"/>
                <a:ea typeface="メイリオ" panose="020B0604030504040204" pitchFamily="50" charset="-128"/>
              </a:rPr>
              <a:t>.</a:t>
            </a:r>
          </a:p>
          <a:p>
            <a:pPr algn="ctr" fontAlgn="ctr">
              <a:spcBef>
                <a:spcPts val="0"/>
              </a:spcBef>
              <a:spcAft>
                <a:spcPts val="0"/>
              </a:spcAft>
            </a:pPr>
            <a:r>
              <a:rPr lang="ja-JP" altLang="en-US" sz="1292" b="1" dirty="0">
                <a:solidFill>
                  <a:schemeClr val="tx1"/>
                </a:solidFill>
                <a:latin typeface="メイリオ" panose="020B0604030504040204" pitchFamily="50" charset="-128"/>
                <a:ea typeface="メイリオ" panose="020B0604030504040204" pitchFamily="50" charset="-128"/>
              </a:rPr>
              <a:t>課題解決</a:t>
            </a:r>
            <a:endParaRPr lang="en-US" altLang="ja-JP" sz="1292" b="1" dirty="0">
              <a:solidFill>
                <a:schemeClr val="tx1"/>
              </a:solidFill>
              <a:latin typeface="メイリオ" panose="020B0604030504040204" pitchFamily="50" charset="-128"/>
              <a:ea typeface="メイリオ" panose="020B0604030504040204" pitchFamily="50" charset="-128"/>
            </a:endParaRPr>
          </a:p>
          <a:p>
            <a:pPr algn="ctr" fontAlgn="ctr">
              <a:spcBef>
                <a:spcPts val="0"/>
              </a:spcBef>
              <a:spcAft>
                <a:spcPts val="0"/>
              </a:spcAft>
            </a:pPr>
            <a:r>
              <a:rPr lang="ja-JP" altLang="en-US" sz="1292" b="1" dirty="0">
                <a:solidFill>
                  <a:schemeClr val="tx1"/>
                </a:solidFill>
                <a:latin typeface="メイリオ" panose="020B0604030504040204" pitchFamily="50" charset="-128"/>
                <a:ea typeface="メイリオ" panose="020B0604030504040204" pitchFamily="50" charset="-128"/>
              </a:rPr>
              <a:t>ワークショップ</a:t>
            </a:r>
            <a:endParaRPr lang="en-US" altLang="ja-JP" sz="1292" b="1" dirty="0">
              <a:solidFill>
                <a:schemeClr val="tx1"/>
              </a:solidFill>
              <a:latin typeface="メイリオ" panose="020B0604030504040204" pitchFamily="50" charset="-128"/>
              <a:ea typeface="メイリオ" panose="020B0604030504040204" pitchFamily="50" charset="-128"/>
            </a:endParaRPr>
          </a:p>
          <a:p>
            <a:pPr algn="ctr" fontAlgn="ctr">
              <a:spcBef>
                <a:spcPts val="0"/>
              </a:spcBef>
              <a:spcAft>
                <a:spcPts val="0"/>
              </a:spcAft>
            </a:pPr>
            <a:r>
              <a:rPr lang="en-US" altLang="ja-JP" sz="1292" b="1" dirty="0">
                <a:solidFill>
                  <a:schemeClr val="tx1"/>
                </a:solidFill>
                <a:latin typeface="メイリオ" panose="020B0604030504040204" pitchFamily="50" charset="-128"/>
                <a:ea typeface="メイリオ" panose="020B0604030504040204" pitchFamily="50" charset="-128"/>
              </a:rPr>
              <a:t>(</a:t>
            </a:r>
            <a:r>
              <a:rPr lang="ja-JP" altLang="en-US" sz="1292" b="1" dirty="0">
                <a:solidFill>
                  <a:schemeClr val="tx1"/>
                </a:solidFill>
                <a:latin typeface="メイリオ" panose="020B0604030504040204" pitchFamily="50" charset="-128"/>
                <a:ea typeface="メイリオ" panose="020B0604030504040204" pitchFamily="50" charset="-128"/>
              </a:rPr>
              <a:t>対面</a:t>
            </a:r>
            <a:r>
              <a:rPr lang="en-US" altLang="ja-JP" sz="1292" b="1" dirty="0">
                <a:solidFill>
                  <a:schemeClr val="tx1"/>
                </a:solidFill>
                <a:latin typeface="メイリオ" panose="020B0604030504040204" pitchFamily="50" charset="-128"/>
                <a:ea typeface="メイリオ" panose="020B0604030504040204" pitchFamily="50" charset="-128"/>
              </a:rPr>
              <a:t>)</a:t>
            </a:r>
            <a:endParaRPr lang="ja-JP" altLang="en-US" sz="1292" b="1" dirty="0">
              <a:solidFill>
                <a:schemeClr val="tx1"/>
              </a:solidFill>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E3C377C4-6500-FC5C-0826-A1B78B3AF256}"/>
              </a:ext>
            </a:extLst>
          </p:cNvPr>
          <p:cNvSpPr txBox="1">
            <a:spLocks/>
          </p:cNvSpPr>
          <p:nvPr/>
        </p:nvSpPr>
        <p:spPr>
          <a:xfrm>
            <a:off x="2700996" y="3123965"/>
            <a:ext cx="5814354" cy="959162"/>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0" i="0" kern="1200">
                <a:solidFill>
                  <a:schemeClr val="tx1"/>
                </a:solidFill>
                <a:latin typeface="メイリオ" panose="020B0604030504040204" pitchFamily="50" charset="-128"/>
                <a:ea typeface="メイリオ" panose="020B060403050404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0" i="0" kern="1200">
                <a:solidFill>
                  <a:schemeClr val="tx1"/>
                </a:solidFill>
                <a:latin typeface="メイリオ" panose="020B0604030504040204" pitchFamily="50" charset="-128"/>
                <a:ea typeface="メイリオ" panose="020B060403050404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0" i="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477" b="1" dirty="0">
                <a:solidFill>
                  <a:schemeClr val="accent1"/>
                </a:solidFill>
              </a:rPr>
              <a:t>（団体は参加不要</a:t>
            </a:r>
            <a:r>
              <a:rPr lang="ja-JP" altLang="en-US" sz="1600" b="1" dirty="0">
                <a:solidFill>
                  <a:schemeClr val="accent1"/>
                </a:solidFill>
              </a:rPr>
              <a:t>です</a:t>
            </a:r>
            <a:r>
              <a:rPr lang="ja-JP" altLang="en-US" sz="1477" b="1" dirty="0">
                <a:solidFill>
                  <a:schemeClr val="accent1"/>
                </a:solidFill>
              </a:rPr>
              <a:t>）</a:t>
            </a:r>
            <a:endParaRPr lang="en-US" altLang="ja-JP" sz="1477" b="1" dirty="0">
              <a:solidFill>
                <a:schemeClr val="accent1"/>
              </a:solidFill>
            </a:endParaRPr>
          </a:p>
          <a:p>
            <a:r>
              <a:rPr lang="ja-JP" altLang="en-US" sz="1477" dirty="0">
                <a:solidFill>
                  <a:schemeClr val="bg1">
                    <a:lumMod val="75000"/>
                  </a:schemeClr>
                </a:solidFill>
              </a:rPr>
              <a:t>・課題整理ワークショップの進め方をガイド。（</a:t>
            </a:r>
            <a:r>
              <a:rPr lang="en-US" altLang="ja-JP" sz="1477" dirty="0">
                <a:solidFill>
                  <a:schemeClr val="bg1">
                    <a:lumMod val="75000"/>
                  </a:schemeClr>
                </a:solidFill>
              </a:rPr>
              <a:t>1.5</a:t>
            </a:r>
            <a:r>
              <a:rPr lang="ja-JP" altLang="en-US" sz="1477" dirty="0">
                <a:solidFill>
                  <a:schemeClr val="bg1">
                    <a:lumMod val="75000"/>
                  </a:schemeClr>
                </a:solidFill>
              </a:rPr>
              <a:t>時間）</a:t>
            </a:r>
            <a:endParaRPr lang="en-US" altLang="ja-JP" sz="1477" dirty="0">
              <a:solidFill>
                <a:schemeClr val="bg1">
                  <a:lumMod val="75000"/>
                </a:schemeClr>
              </a:solidFill>
            </a:endParaRPr>
          </a:p>
          <a:p>
            <a:r>
              <a:rPr lang="ja-JP" altLang="en-US" sz="1477" dirty="0">
                <a:solidFill>
                  <a:schemeClr val="bg1">
                    <a:lumMod val="75000"/>
                  </a:schemeClr>
                </a:solidFill>
              </a:rPr>
              <a:t>・参加希望団体を聞き取りチーム分け。</a:t>
            </a:r>
          </a:p>
        </p:txBody>
      </p:sp>
      <p:sp>
        <p:nvSpPr>
          <p:cNvPr id="10" name="コンテンツ プレースホルダー 2">
            <a:extLst>
              <a:ext uri="{FF2B5EF4-FFF2-40B4-BE49-F238E27FC236}">
                <a16:creationId xmlns:a16="http://schemas.microsoft.com/office/drawing/2014/main" id="{EB6EC474-97BA-B9F1-BF4F-00B3E3EED501}"/>
              </a:ext>
            </a:extLst>
          </p:cNvPr>
          <p:cNvSpPr txBox="1">
            <a:spLocks/>
          </p:cNvSpPr>
          <p:nvPr/>
        </p:nvSpPr>
        <p:spPr>
          <a:xfrm>
            <a:off x="2700995" y="5048600"/>
            <a:ext cx="6335501" cy="959162"/>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0" i="0" kern="1200">
                <a:solidFill>
                  <a:schemeClr val="tx1"/>
                </a:solidFill>
                <a:latin typeface="メイリオ" panose="020B0604030504040204" pitchFamily="50" charset="-128"/>
                <a:ea typeface="メイリオ" panose="020B060403050404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0" i="0" kern="1200">
                <a:solidFill>
                  <a:schemeClr val="tx1"/>
                </a:solidFill>
                <a:latin typeface="メイリオ" panose="020B0604030504040204" pitchFamily="50" charset="-128"/>
                <a:ea typeface="メイリオ" panose="020B060403050404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0" i="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600" dirty="0"/>
              <a:t>・団体と市民参加者が課題整理ワークショップ実施。</a:t>
            </a:r>
            <a:r>
              <a:rPr lang="en-US" altLang="ja-JP" sz="1600" dirty="0"/>
              <a:t>(</a:t>
            </a:r>
            <a:r>
              <a:rPr lang="ja-JP" altLang="en-US" sz="1600" dirty="0" smtClean="0"/>
              <a:t>約</a:t>
            </a:r>
            <a:r>
              <a:rPr lang="ja-JP" altLang="en-US" sz="1600" dirty="0"/>
              <a:t>２</a:t>
            </a:r>
            <a:r>
              <a:rPr lang="ja-JP" altLang="en-US" sz="1600" dirty="0" smtClean="0"/>
              <a:t>時間</a:t>
            </a:r>
            <a:r>
              <a:rPr lang="en-US" altLang="ja-JP" sz="1600" dirty="0"/>
              <a:t>)</a:t>
            </a:r>
          </a:p>
          <a:p>
            <a:r>
              <a:rPr lang="ja-JP" altLang="en-US" sz="1600" dirty="0"/>
              <a:t>・フォローとして別枠で</a:t>
            </a:r>
            <a:r>
              <a:rPr lang="en-US" altLang="ja-JP" sz="1600" dirty="0"/>
              <a:t>GRANT</a:t>
            </a:r>
            <a:r>
              <a:rPr lang="ja-JP" altLang="en-US" sz="1600" dirty="0"/>
              <a:t>の募集記事作成支援も可能。</a:t>
            </a:r>
            <a:endParaRPr lang="en-US" altLang="ja-JP" sz="1600" dirty="0"/>
          </a:p>
        </p:txBody>
      </p:sp>
      <p:sp>
        <p:nvSpPr>
          <p:cNvPr id="11" name="コンテンツ プレースホルダー 2">
            <a:extLst>
              <a:ext uri="{FF2B5EF4-FFF2-40B4-BE49-F238E27FC236}">
                <a16:creationId xmlns:a16="http://schemas.microsoft.com/office/drawing/2014/main" id="{274847A9-B36A-06D5-C051-11EBB36604FA}"/>
              </a:ext>
            </a:extLst>
          </p:cNvPr>
          <p:cNvSpPr txBox="1">
            <a:spLocks/>
          </p:cNvSpPr>
          <p:nvPr/>
        </p:nvSpPr>
        <p:spPr>
          <a:xfrm>
            <a:off x="628651" y="2485233"/>
            <a:ext cx="2400299" cy="272355"/>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0" i="0" kern="1200">
                <a:solidFill>
                  <a:schemeClr val="tx1"/>
                </a:solidFill>
                <a:latin typeface="メイリオ" panose="020B0604030504040204" pitchFamily="50" charset="-128"/>
                <a:ea typeface="メイリオ" panose="020B060403050404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0" i="0" kern="1200">
                <a:solidFill>
                  <a:schemeClr val="tx1"/>
                </a:solidFill>
                <a:latin typeface="メイリオ" panose="020B0604030504040204" pitchFamily="50" charset="-128"/>
                <a:ea typeface="メイリオ" panose="020B060403050404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0" i="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477" dirty="0"/>
              <a:t>期限：５月末</a:t>
            </a:r>
          </a:p>
        </p:txBody>
      </p:sp>
      <p:sp>
        <p:nvSpPr>
          <p:cNvPr id="13" name="コンテンツ プレースホルダー 2">
            <a:extLst>
              <a:ext uri="{FF2B5EF4-FFF2-40B4-BE49-F238E27FC236}">
                <a16:creationId xmlns:a16="http://schemas.microsoft.com/office/drawing/2014/main" id="{67573D0F-CFF2-A779-98BD-6B465E5134D4}"/>
              </a:ext>
            </a:extLst>
          </p:cNvPr>
          <p:cNvSpPr txBox="1">
            <a:spLocks/>
          </p:cNvSpPr>
          <p:nvPr/>
        </p:nvSpPr>
        <p:spPr>
          <a:xfrm>
            <a:off x="574376" y="6007761"/>
            <a:ext cx="2126618" cy="340799"/>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0" i="0" kern="1200">
                <a:solidFill>
                  <a:schemeClr val="tx1"/>
                </a:solidFill>
                <a:latin typeface="メイリオ" panose="020B0604030504040204" pitchFamily="50" charset="-128"/>
                <a:ea typeface="メイリオ" panose="020B060403050404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0" i="0" kern="1200">
                <a:solidFill>
                  <a:schemeClr val="tx1"/>
                </a:solidFill>
                <a:latin typeface="メイリオ" panose="020B0604030504040204" pitchFamily="50" charset="-128"/>
                <a:ea typeface="メイリオ" panose="020B060403050404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0" i="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spcBef>
                <a:spcPts val="0"/>
              </a:spcBef>
            </a:pPr>
            <a:r>
              <a:rPr lang="ja-JP" altLang="en-US" sz="1477" dirty="0"/>
              <a:t>時期</a:t>
            </a:r>
            <a:r>
              <a:rPr lang="ja-JP" altLang="en-US" sz="1477" dirty="0" smtClean="0"/>
              <a:t>：</a:t>
            </a:r>
            <a:r>
              <a:rPr lang="ja-JP" altLang="en-US" sz="1477" dirty="0" smtClean="0"/>
              <a:t>８月</a:t>
            </a:r>
            <a:r>
              <a:rPr lang="en-US" altLang="ja-JP" sz="1477" dirty="0" smtClean="0"/>
              <a:t>31</a:t>
            </a:r>
            <a:r>
              <a:rPr lang="ja-JP" altLang="en-US" sz="1477" dirty="0" smtClean="0"/>
              <a:t>日</a:t>
            </a:r>
            <a:r>
              <a:rPr lang="en-US" altLang="ja-JP" sz="1477" dirty="0" smtClean="0"/>
              <a:t>(</a:t>
            </a:r>
            <a:r>
              <a:rPr lang="ja-JP" altLang="en-US" sz="1477" dirty="0"/>
              <a:t>土</a:t>
            </a:r>
            <a:r>
              <a:rPr lang="en-US" altLang="ja-JP" sz="1477" dirty="0" smtClean="0"/>
              <a:t>)</a:t>
            </a:r>
            <a:endParaRPr lang="ja-JP" altLang="en-US" sz="1477" dirty="0"/>
          </a:p>
        </p:txBody>
      </p:sp>
      <p:sp>
        <p:nvSpPr>
          <p:cNvPr id="12" name="テキスト ボックス 11">
            <a:extLst>
              <a:ext uri="{FF2B5EF4-FFF2-40B4-BE49-F238E27FC236}">
                <a16:creationId xmlns:a16="http://schemas.microsoft.com/office/drawing/2014/main" id="{D940509E-0B52-6441-FA27-20DCA2D5BF91}"/>
              </a:ext>
            </a:extLst>
          </p:cNvPr>
          <p:cNvSpPr txBox="1"/>
          <p:nvPr/>
        </p:nvSpPr>
        <p:spPr>
          <a:xfrm>
            <a:off x="537995" y="563372"/>
            <a:ext cx="8136450" cy="369332"/>
          </a:xfrm>
          <a:prstGeom prst="rect">
            <a:avLst/>
          </a:prstGeom>
          <a:noFill/>
        </p:spPr>
        <p:txBody>
          <a:bodyPr wrap="square" rtlCol="0">
            <a:spAutoFit/>
          </a:bodyPr>
          <a:lstStyle/>
          <a:p>
            <a:r>
              <a:rPr lang="ja-JP" altLang="en-US" b="1" dirty="0"/>
              <a:t>課題整理ワークショップ前日までの流れ</a:t>
            </a:r>
            <a:endParaRPr lang="en-US" altLang="ja-JP" dirty="0"/>
          </a:p>
        </p:txBody>
      </p:sp>
      <p:sp>
        <p:nvSpPr>
          <p:cNvPr id="16" name="コンテンツ プレースホルダー 2">
            <a:extLst>
              <a:ext uri="{FF2B5EF4-FFF2-40B4-BE49-F238E27FC236}">
                <a16:creationId xmlns:a16="http://schemas.microsoft.com/office/drawing/2014/main" id="{587C2D2D-8C29-3083-619E-08A55383F780}"/>
              </a:ext>
            </a:extLst>
          </p:cNvPr>
          <p:cNvSpPr txBox="1">
            <a:spLocks/>
          </p:cNvSpPr>
          <p:nvPr/>
        </p:nvSpPr>
        <p:spPr>
          <a:xfrm>
            <a:off x="646383" y="4077071"/>
            <a:ext cx="2054611" cy="321275"/>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0" i="0" kern="1200">
                <a:solidFill>
                  <a:schemeClr val="tx1"/>
                </a:solidFill>
                <a:latin typeface="メイリオ" panose="020B0604030504040204" pitchFamily="50" charset="-128"/>
                <a:ea typeface="メイリオ" panose="020B060403050404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0" i="0" kern="1200">
                <a:solidFill>
                  <a:schemeClr val="tx1"/>
                </a:solidFill>
                <a:latin typeface="メイリオ" panose="020B0604030504040204" pitchFamily="50" charset="-128"/>
                <a:ea typeface="メイリオ" panose="020B060403050404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0" i="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0" i="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spcBef>
                <a:spcPts val="0"/>
              </a:spcBef>
            </a:pPr>
            <a:r>
              <a:rPr lang="ja-JP" altLang="en-US" sz="1477" dirty="0"/>
              <a:t>時期</a:t>
            </a:r>
            <a:r>
              <a:rPr lang="ja-JP" altLang="en-US" sz="1477" dirty="0" smtClean="0"/>
              <a:t>：</a:t>
            </a:r>
            <a:r>
              <a:rPr lang="ja-JP" altLang="en-US" sz="1477" dirty="0" smtClean="0"/>
              <a:t>８月７日</a:t>
            </a:r>
            <a:r>
              <a:rPr lang="en-US" altLang="ja-JP" sz="1477" dirty="0" smtClean="0"/>
              <a:t>(</a:t>
            </a:r>
            <a:r>
              <a:rPr lang="ja-JP" altLang="en-US" sz="1477" dirty="0" smtClean="0"/>
              <a:t>金</a:t>
            </a:r>
            <a:r>
              <a:rPr lang="en-US" altLang="ja-JP" sz="1477" dirty="0" smtClean="0"/>
              <a:t>)</a:t>
            </a:r>
            <a:endParaRPr lang="en-US" altLang="ja-JP" sz="1477" dirty="0"/>
          </a:p>
          <a:p>
            <a:pPr>
              <a:lnSpc>
                <a:spcPct val="100000"/>
              </a:lnSpc>
              <a:spcBef>
                <a:spcPts val="0"/>
              </a:spcBef>
            </a:pPr>
            <a:r>
              <a:rPr lang="en-US" altLang="ja-JP" sz="1477" dirty="0"/>
              <a:t>        </a:t>
            </a:r>
            <a:endParaRPr lang="ja-JP" altLang="en-US" sz="1477" dirty="0"/>
          </a:p>
        </p:txBody>
      </p:sp>
    </p:spTree>
    <p:extLst>
      <p:ext uri="{BB962C8B-B14F-4D97-AF65-F5344CB8AC3E}">
        <p14:creationId xmlns:p14="http://schemas.microsoft.com/office/powerpoint/2010/main" val="26636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7995" y="563372"/>
            <a:ext cx="8136450" cy="369332"/>
          </a:xfrm>
          <a:prstGeom prst="rect">
            <a:avLst/>
          </a:prstGeom>
          <a:noFill/>
        </p:spPr>
        <p:txBody>
          <a:bodyPr wrap="square" rtlCol="0">
            <a:spAutoFit/>
          </a:bodyPr>
          <a:lstStyle/>
          <a:p>
            <a:r>
              <a:rPr lang="ja-JP" altLang="en-US" b="1" dirty="0"/>
              <a:t>課題整理ワークショップの流れ</a:t>
            </a:r>
            <a:endParaRPr lang="en-US" altLang="ja-JP" dirty="0"/>
          </a:p>
        </p:txBody>
      </p:sp>
      <p:sp>
        <p:nvSpPr>
          <p:cNvPr id="2" name="スライド番号プレースホルダー 1"/>
          <p:cNvSpPr>
            <a:spLocks noGrp="1"/>
          </p:cNvSpPr>
          <p:nvPr>
            <p:ph type="sldNum" sz="quarter" idx="12"/>
          </p:nvPr>
        </p:nvSpPr>
        <p:spPr/>
        <p:txBody>
          <a:bodyPr/>
          <a:lstStyle/>
          <a:p>
            <a:fld id="{FB01239C-9EE5-4973-A00C-7BA9223D4670}" type="slidenum">
              <a:rPr kumimoji="1" lang="ja-JP" altLang="en-US" smtClean="0"/>
              <a:t>4</a:t>
            </a:fld>
            <a:endParaRPr kumimoji="1" lang="ja-JP" altLang="en-US"/>
          </a:p>
        </p:txBody>
      </p:sp>
      <p:sp>
        <p:nvSpPr>
          <p:cNvPr id="16" name="テキスト ボックス 15"/>
          <p:cNvSpPr txBox="1"/>
          <p:nvPr/>
        </p:nvSpPr>
        <p:spPr>
          <a:xfrm>
            <a:off x="537995" y="1138604"/>
            <a:ext cx="8136450" cy="1077218"/>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NPO</a:t>
            </a:r>
            <a:r>
              <a:rPr lang="ja-JP" altLang="en-US" sz="1600" dirty="0">
                <a:latin typeface="メイリオ" panose="020B0604030504040204" pitchFamily="50" charset="-128"/>
                <a:ea typeface="メイリオ" panose="020B0604030504040204" pitchFamily="50" charset="-128"/>
              </a:rPr>
              <a:t>・地域団体が日々の活動運営で感じるモヤモヤを解消し、活動のステップアップに向けた解決の方向性を約</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時間で整理するワークショップです。</a:t>
            </a:r>
            <a:endParaRPr lang="en-US" altLang="ja-JP" sz="1600" dirty="0">
              <a:latin typeface="メイリオ" panose="020B0604030504040204" pitchFamily="50" charset="-128"/>
              <a:ea typeface="メイリオ" panose="020B0604030504040204" pitchFamily="50" charset="-128"/>
            </a:endParaRPr>
          </a:p>
          <a:p>
            <a:r>
              <a:rPr lang="en-US" altLang="ja-JP" sz="1600" dirty="0">
                <a:latin typeface="メイリオ" panose="020B0604030504040204" pitchFamily="50" charset="-128"/>
                <a:ea typeface="メイリオ" panose="020B0604030504040204" pitchFamily="50" charset="-128"/>
              </a:rPr>
              <a:t>NPO</a:t>
            </a:r>
            <a:r>
              <a:rPr lang="ja-JP" altLang="en-US" sz="1600" dirty="0">
                <a:latin typeface="メイリオ" panose="020B0604030504040204" pitchFamily="50" charset="-128"/>
                <a:ea typeface="メイリオ" panose="020B0604030504040204" pitchFamily="50" charset="-128"/>
              </a:rPr>
              <a:t>・地域団体に対して、参加者が複数名でチームを組んで取り組みます。</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短期集中型で、初めてのプロボノでも参加しやすいプログラムとなっています。</a:t>
            </a:r>
            <a:endParaRPr lang="en-US" altLang="ja-JP" sz="1600" dirty="0">
              <a:latin typeface="メイリオ" panose="020B0604030504040204" pitchFamily="50" charset="-128"/>
              <a:ea typeface="メイリオ" panose="020B0604030504040204" pitchFamily="50" charset="-128"/>
            </a:endParaRPr>
          </a:p>
        </p:txBody>
      </p:sp>
      <p:sp>
        <p:nvSpPr>
          <p:cNvPr id="17" name="コンテンツ プレースホルダー 2"/>
          <p:cNvSpPr txBox="1">
            <a:spLocks/>
          </p:cNvSpPr>
          <p:nvPr/>
        </p:nvSpPr>
        <p:spPr>
          <a:xfrm>
            <a:off x="5990725" y="2928455"/>
            <a:ext cx="2871922" cy="380534"/>
          </a:xfrm>
          <a:prstGeom prst="rect">
            <a:avLst/>
          </a:prstGeom>
        </p:spPr>
        <p:txBody>
          <a:bodyPr vert="horz" lIns="84406" tIns="42203" rIns="84406" bIns="42203"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400" dirty="0">
                <a:latin typeface="メイリオ" panose="020B0604030504040204" pitchFamily="50" charset="-128"/>
                <a:ea typeface="メイリオ" panose="020B0604030504040204" pitchFamily="50" charset="-128"/>
              </a:rPr>
              <a:t>当日の流れをご説明します</a:t>
            </a:r>
          </a:p>
        </p:txBody>
      </p:sp>
      <p:sp>
        <p:nvSpPr>
          <p:cNvPr id="18" name="正方形/長方形 17"/>
          <p:cNvSpPr/>
          <p:nvPr/>
        </p:nvSpPr>
        <p:spPr>
          <a:xfrm>
            <a:off x="3481043" y="2771939"/>
            <a:ext cx="2416586" cy="557070"/>
          </a:xfrm>
          <a:prstGeom prst="rect">
            <a:avLst/>
          </a:prstGeom>
          <a:solidFill>
            <a:schemeClr val="accent2">
              <a:lumMod val="20000"/>
              <a:lumOff val="80000"/>
            </a:schemeClr>
          </a:solidFill>
          <a:ln w="38100">
            <a:solidFill>
              <a:srgbClr val="FE4C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n-ea"/>
              </a:rPr>
              <a:t>　　（団体向け）</a:t>
            </a:r>
            <a:endParaRPr kumimoji="1" lang="en-US" altLang="ja-JP" b="1" dirty="0">
              <a:solidFill>
                <a:schemeClr val="tx1"/>
              </a:solidFill>
              <a:latin typeface="+mn-ea"/>
            </a:endParaRPr>
          </a:p>
          <a:p>
            <a:r>
              <a:rPr lang="ja-JP" altLang="en-US" b="1" dirty="0">
                <a:solidFill>
                  <a:schemeClr val="tx1"/>
                </a:solidFill>
                <a:latin typeface="+mn-ea"/>
              </a:rPr>
              <a:t>　　</a:t>
            </a:r>
            <a:r>
              <a:rPr kumimoji="1" lang="ja-JP" altLang="en-US" b="1" dirty="0">
                <a:solidFill>
                  <a:schemeClr val="tx1"/>
                </a:solidFill>
                <a:latin typeface="+mn-ea"/>
              </a:rPr>
              <a:t>進め方のご説明</a:t>
            </a:r>
          </a:p>
        </p:txBody>
      </p:sp>
      <p:sp>
        <p:nvSpPr>
          <p:cNvPr id="19" name="楕円 18"/>
          <p:cNvSpPr/>
          <p:nvPr/>
        </p:nvSpPr>
        <p:spPr>
          <a:xfrm>
            <a:off x="3323772" y="2652769"/>
            <a:ext cx="514338" cy="490378"/>
          </a:xfrm>
          <a:prstGeom prst="ellipse">
            <a:avLst/>
          </a:prstGeom>
          <a:solidFill>
            <a:srgbClr val="FE4C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mn-ea"/>
              </a:rPr>
              <a:t>０</a:t>
            </a:r>
          </a:p>
        </p:txBody>
      </p:sp>
      <p:sp>
        <p:nvSpPr>
          <p:cNvPr id="20" name="コンテンツ プレースホルダー 2"/>
          <p:cNvSpPr txBox="1">
            <a:spLocks/>
          </p:cNvSpPr>
          <p:nvPr/>
        </p:nvSpPr>
        <p:spPr>
          <a:xfrm>
            <a:off x="5994578" y="3942333"/>
            <a:ext cx="2869064" cy="585878"/>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1" i="0" kern="1200">
                <a:solidFill>
                  <a:schemeClr val="tx1"/>
                </a:solidFill>
                <a:latin typeface="+mn-ea"/>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1" i="0" kern="1200">
                <a:solidFill>
                  <a:schemeClr val="tx1"/>
                </a:solidFill>
                <a:latin typeface="+mn-ea"/>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1" i="0" kern="1200">
                <a:solidFill>
                  <a:schemeClr val="tx1"/>
                </a:solidFill>
                <a:latin typeface="+mn-ea"/>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400" b="0" dirty="0">
                <a:latin typeface="メイリオ" panose="020B0604030504040204" pitchFamily="50" charset="-128"/>
                <a:ea typeface="メイリオ" panose="020B0604030504040204" pitchFamily="50" charset="-128"/>
              </a:rPr>
              <a:t>組織運営上の課題の棚卸・整理、</a:t>
            </a:r>
            <a:r>
              <a:rPr lang="en-US" altLang="ja-JP" sz="1400" b="0" dirty="0">
                <a:latin typeface="メイリオ" panose="020B0604030504040204" pitchFamily="50" charset="-128"/>
                <a:ea typeface="メイリオ" panose="020B0604030504040204" pitchFamily="50" charset="-128"/>
              </a:rPr>
              <a:t/>
            </a:r>
            <a:br>
              <a:rPr lang="en-US" altLang="ja-JP" sz="1400" b="0" dirty="0">
                <a:latin typeface="メイリオ" panose="020B0604030504040204" pitchFamily="50" charset="-128"/>
                <a:ea typeface="メイリオ" panose="020B0604030504040204" pitchFamily="50" charset="-128"/>
              </a:rPr>
            </a:br>
            <a:r>
              <a:rPr lang="ja-JP" altLang="en-US" sz="1400" b="0" dirty="0">
                <a:latin typeface="メイリオ" panose="020B0604030504040204" pitchFamily="50" charset="-128"/>
                <a:ea typeface="メイリオ" panose="020B0604030504040204" pitchFamily="50" charset="-128"/>
              </a:rPr>
              <a:t>中長期目標の確認を行います</a:t>
            </a:r>
          </a:p>
        </p:txBody>
      </p:sp>
      <p:sp>
        <p:nvSpPr>
          <p:cNvPr id="21" name="正方形/長方形 20"/>
          <p:cNvSpPr/>
          <p:nvPr/>
        </p:nvSpPr>
        <p:spPr>
          <a:xfrm>
            <a:off x="3481043" y="3856508"/>
            <a:ext cx="2416586" cy="557070"/>
          </a:xfrm>
          <a:prstGeom prst="rect">
            <a:avLst/>
          </a:prstGeom>
          <a:solidFill>
            <a:schemeClr val="accent2">
              <a:lumMod val="20000"/>
              <a:lumOff val="80000"/>
            </a:schemeClr>
          </a:solidFill>
          <a:ln w="38100">
            <a:solidFill>
              <a:srgbClr val="FE4C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n-ea"/>
              </a:rPr>
              <a:t>　　課題の棚卸・整理</a:t>
            </a:r>
          </a:p>
        </p:txBody>
      </p:sp>
      <p:sp>
        <p:nvSpPr>
          <p:cNvPr id="22" name="楕円 21"/>
          <p:cNvSpPr/>
          <p:nvPr/>
        </p:nvSpPr>
        <p:spPr>
          <a:xfrm>
            <a:off x="3327624" y="3697144"/>
            <a:ext cx="514338" cy="490378"/>
          </a:xfrm>
          <a:prstGeom prst="ellipse">
            <a:avLst/>
          </a:prstGeom>
          <a:solidFill>
            <a:srgbClr val="FE4C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mn-ea"/>
              </a:rPr>
              <a:t>１</a:t>
            </a:r>
          </a:p>
        </p:txBody>
      </p:sp>
      <p:sp>
        <p:nvSpPr>
          <p:cNvPr id="23" name="コンテンツ プレースホルダー 2"/>
          <p:cNvSpPr txBox="1">
            <a:spLocks/>
          </p:cNvSpPr>
          <p:nvPr/>
        </p:nvSpPr>
        <p:spPr>
          <a:xfrm>
            <a:off x="3327624" y="2432952"/>
            <a:ext cx="3872310" cy="380534"/>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1" i="0" kern="1200">
                <a:solidFill>
                  <a:schemeClr val="tx1"/>
                </a:solidFill>
                <a:latin typeface="+mn-ea"/>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1" i="0" kern="1200">
                <a:solidFill>
                  <a:schemeClr val="tx1"/>
                </a:solidFill>
                <a:latin typeface="+mn-ea"/>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1" i="0" kern="1200">
                <a:solidFill>
                  <a:schemeClr val="tx1"/>
                </a:solidFill>
                <a:latin typeface="+mn-ea"/>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108" dirty="0">
                <a:solidFill>
                  <a:srgbClr val="FE4C63"/>
                </a:solidFill>
              </a:rPr>
              <a:t>事前準備（</a:t>
            </a:r>
            <a:r>
              <a:rPr lang="en-US" altLang="ja-JP" sz="1108" dirty="0">
                <a:solidFill>
                  <a:srgbClr val="FE4C63"/>
                </a:solidFill>
              </a:rPr>
              <a:t>30</a:t>
            </a:r>
            <a:r>
              <a:rPr lang="ja-JP" altLang="en-US" sz="1108" dirty="0">
                <a:solidFill>
                  <a:srgbClr val="FE4C63"/>
                </a:solidFill>
              </a:rPr>
              <a:t>分）</a:t>
            </a:r>
          </a:p>
        </p:txBody>
      </p:sp>
      <p:sp>
        <p:nvSpPr>
          <p:cNvPr id="24" name="コンテンツ プレースホルダー 2"/>
          <p:cNvSpPr txBox="1">
            <a:spLocks/>
          </p:cNvSpPr>
          <p:nvPr/>
        </p:nvSpPr>
        <p:spPr>
          <a:xfrm>
            <a:off x="3327624" y="3464142"/>
            <a:ext cx="3872310" cy="380534"/>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1" i="0" kern="1200">
                <a:solidFill>
                  <a:schemeClr val="tx1"/>
                </a:solidFill>
                <a:latin typeface="+mn-ea"/>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1" i="0" kern="1200">
                <a:solidFill>
                  <a:schemeClr val="tx1"/>
                </a:solidFill>
                <a:latin typeface="+mn-ea"/>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1" i="0" kern="1200">
                <a:solidFill>
                  <a:schemeClr val="tx1"/>
                </a:solidFill>
                <a:latin typeface="+mn-ea"/>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108" dirty="0">
                <a:solidFill>
                  <a:srgbClr val="FE4C63"/>
                </a:solidFill>
              </a:rPr>
              <a:t>本番</a:t>
            </a:r>
            <a:r>
              <a:rPr lang="ja-JP" altLang="en-US" sz="1108" dirty="0" smtClean="0">
                <a:solidFill>
                  <a:srgbClr val="FE4C63"/>
                </a:solidFill>
              </a:rPr>
              <a:t>（</a:t>
            </a:r>
            <a:r>
              <a:rPr lang="ja-JP" altLang="en-US" sz="1108" dirty="0" smtClean="0">
                <a:solidFill>
                  <a:srgbClr val="FE4C63"/>
                </a:solidFill>
              </a:rPr>
              <a:t>１時間</a:t>
            </a:r>
            <a:r>
              <a:rPr lang="en-US" altLang="ja-JP" sz="1108" dirty="0" smtClean="0">
                <a:solidFill>
                  <a:srgbClr val="FE4C63"/>
                </a:solidFill>
              </a:rPr>
              <a:t>30</a:t>
            </a:r>
            <a:r>
              <a:rPr lang="ja-JP" altLang="en-US" sz="1108" dirty="0" smtClean="0">
                <a:solidFill>
                  <a:srgbClr val="FE4C63"/>
                </a:solidFill>
              </a:rPr>
              <a:t>分</a:t>
            </a:r>
            <a:r>
              <a:rPr lang="ja-JP" altLang="en-US" sz="1108" dirty="0" smtClean="0">
                <a:solidFill>
                  <a:srgbClr val="FE4C63"/>
                </a:solidFill>
              </a:rPr>
              <a:t>）</a:t>
            </a:r>
            <a:endParaRPr lang="ja-JP" altLang="en-US" sz="1108" dirty="0">
              <a:solidFill>
                <a:srgbClr val="FE4C63"/>
              </a:solidFill>
            </a:endParaRPr>
          </a:p>
        </p:txBody>
      </p:sp>
      <p:sp>
        <p:nvSpPr>
          <p:cNvPr id="25" name="コンテンツ プレースホルダー 2"/>
          <p:cNvSpPr txBox="1">
            <a:spLocks/>
          </p:cNvSpPr>
          <p:nvPr/>
        </p:nvSpPr>
        <p:spPr>
          <a:xfrm>
            <a:off x="5990725" y="4806508"/>
            <a:ext cx="2871922" cy="380534"/>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1" i="0" kern="1200">
                <a:solidFill>
                  <a:schemeClr val="tx1"/>
                </a:solidFill>
                <a:latin typeface="+mn-ea"/>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1" i="0" kern="1200">
                <a:solidFill>
                  <a:schemeClr val="tx1"/>
                </a:solidFill>
                <a:latin typeface="+mn-ea"/>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1" i="0" kern="1200">
                <a:solidFill>
                  <a:schemeClr val="tx1"/>
                </a:solidFill>
                <a:latin typeface="+mn-ea"/>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400" b="0" dirty="0">
                <a:latin typeface="メイリオ" panose="020B0604030504040204" pitchFamily="50" charset="-128"/>
                <a:ea typeface="メイリオ" panose="020B0604030504040204" pitchFamily="50" charset="-128"/>
              </a:rPr>
              <a:t>解決策の検討や分類を行います</a:t>
            </a:r>
          </a:p>
        </p:txBody>
      </p:sp>
      <p:sp>
        <p:nvSpPr>
          <p:cNvPr id="26" name="正方形/長方形 25"/>
          <p:cNvSpPr/>
          <p:nvPr/>
        </p:nvSpPr>
        <p:spPr>
          <a:xfrm>
            <a:off x="3477191" y="4678604"/>
            <a:ext cx="2416586" cy="557070"/>
          </a:xfrm>
          <a:prstGeom prst="rect">
            <a:avLst/>
          </a:prstGeom>
          <a:solidFill>
            <a:schemeClr val="accent2">
              <a:lumMod val="20000"/>
              <a:lumOff val="80000"/>
            </a:schemeClr>
          </a:solidFill>
          <a:ln w="38100">
            <a:solidFill>
              <a:srgbClr val="FE4C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n-ea"/>
              </a:rPr>
              <a:t>　　解決策の検討</a:t>
            </a:r>
          </a:p>
        </p:txBody>
      </p:sp>
      <p:sp>
        <p:nvSpPr>
          <p:cNvPr id="27" name="楕円 26"/>
          <p:cNvSpPr/>
          <p:nvPr/>
        </p:nvSpPr>
        <p:spPr>
          <a:xfrm>
            <a:off x="3323772" y="4519240"/>
            <a:ext cx="514338" cy="490378"/>
          </a:xfrm>
          <a:prstGeom prst="ellipse">
            <a:avLst/>
          </a:prstGeom>
          <a:solidFill>
            <a:srgbClr val="FE4C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mn-ea"/>
              </a:rPr>
              <a:t>2</a:t>
            </a:r>
            <a:endParaRPr kumimoji="1" lang="ja-JP" altLang="en-US" b="1" dirty="0">
              <a:solidFill>
                <a:schemeClr val="bg1"/>
              </a:solidFill>
              <a:latin typeface="+mn-ea"/>
            </a:endParaRPr>
          </a:p>
        </p:txBody>
      </p:sp>
      <p:sp>
        <p:nvSpPr>
          <p:cNvPr id="28" name="コンテンツ プレースホルダー 2"/>
          <p:cNvSpPr txBox="1">
            <a:spLocks/>
          </p:cNvSpPr>
          <p:nvPr/>
        </p:nvSpPr>
        <p:spPr>
          <a:xfrm>
            <a:off x="5990725" y="5519453"/>
            <a:ext cx="2871922" cy="557070"/>
          </a:xfrm>
          <a:prstGeom prst="rect">
            <a:avLst/>
          </a:prstGeom>
        </p:spPr>
        <p:txBody>
          <a:bodyPr vert="horz" lIns="84406" tIns="42203" rIns="84406" bIns="42203"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b="1" i="0" kern="1200">
                <a:solidFill>
                  <a:schemeClr val="tx1"/>
                </a:solidFill>
                <a:latin typeface="+mn-ea"/>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1800" b="1" i="0" kern="1200">
                <a:solidFill>
                  <a:schemeClr val="tx1"/>
                </a:solidFill>
                <a:latin typeface="+mn-ea"/>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b="1" i="0" kern="1200">
                <a:solidFill>
                  <a:schemeClr val="tx1"/>
                </a:solidFill>
                <a:latin typeface="+mn-ea"/>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400" b="1" i="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400" b="0" dirty="0">
                <a:latin typeface="メイリオ" panose="020B0604030504040204" pitchFamily="50" charset="-128"/>
                <a:ea typeface="メイリオ" panose="020B0604030504040204" pitchFamily="50" charset="-128"/>
              </a:rPr>
              <a:t>可能であれば希望する支援内容の設定や、担い手に期待することをまとめます</a:t>
            </a:r>
          </a:p>
        </p:txBody>
      </p:sp>
      <p:sp>
        <p:nvSpPr>
          <p:cNvPr id="29" name="正方形/長方形 28"/>
          <p:cNvSpPr/>
          <p:nvPr/>
        </p:nvSpPr>
        <p:spPr>
          <a:xfrm>
            <a:off x="3477191" y="5519454"/>
            <a:ext cx="2416586" cy="557070"/>
          </a:xfrm>
          <a:prstGeom prst="rect">
            <a:avLst/>
          </a:prstGeom>
          <a:solidFill>
            <a:schemeClr val="accent2">
              <a:lumMod val="20000"/>
              <a:lumOff val="80000"/>
            </a:schemeClr>
          </a:solidFill>
          <a:ln w="38100">
            <a:solidFill>
              <a:srgbClr val="FE4C6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n-ea"/>
              </a:rPr>
              <a:t>　　ニーズの言語化</a:t>
            </a:r>
          </a:p>
        </p:txBody>
      </p:sp>
      <p:sp>
        <p:nvSpPr>
          <p:cNvPr id="30" name="楕円 29"/>
          <p:cNvSpPr/>
          <p:nvPr/>
        </p:nvSpPr>
        <p:spPr>
          <a:xfrm>
            <a:off x="3323772" y="5360089"/>
            <a:ext cx="514338" cy="490378"/>
          </a:xfrm>
          <a:prstGeom prst="ellipse">
            <a:avLst/>
          </a:prstGeom>
          <a:solidFill>
            <a:srgbClr val="FE4C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mn-ea"/>
              </a:rPr>
              <a:t>3</a:t>
            </a:r>
            <a:endParaRPr kumimoji="1" lang="ja-JP" altLang="en-US" b="1" dirty="0">
              <a:solidFill>
                <a:schemeClr val="bg1"/>
              </a:solidFill>
              <a:latin typeface="+mn-ea"/>
            </a:endParaRPr>
          </a:p>
        </p:txBody>
      </p:sp>
    </p:spTree>
    <p:extLst>
      <p:ext uri="{BB962C8B-B14F-4D97-AF65-F5344CB8AC3E}">
        <p14:creationId xmlns:p14="http://schemas.microsoft.com/office/powerpoint/2010/main" val="13730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68C29C85-4976-3D35-B962-9E317BE13AC2}"/>
              </a:ext>
            </a:extLst>
          </p:cNvPr>
          <p:cNvPicPr>
            <a:picLocks noChangeAspect="1"/>
          </p:cNvPicPr>
          <p:nvPr/>
        </p:nvPicPr>
        <p:blipFill>
          <a:blip r:embed="rId3"/>
          <a:stretch>
            <a:fillRect/>
          </a:stretch>
        </p:blipFill>
        <p:spPr>
          <a:xfrm>
            <a:off x="1277833" y="1700808"/>
            <a:ext cx="6586743" cy="4941657"/>
          </a:xfrm>
          <a:prstGeom prst="rect">
            <a:avLst/>
          </a:prstGeom>
        </p:spPr>
      </p:pic>
      <p:sp>
        <p:nvSpPr>
          <p:cNvPr id="19" name="正方形/長方形 18"/>
          <p:cNvSpPr/>
          <p:nvPr/>
        </p:nvSpPr>
        <p:spPr>
          <a:xfrm>
            <a:off x="3313086" y="5254984"/>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ja-JP" altLang="en-US" sz="2000" dirty="0">
              <a:solidFill>
                <a:schemeClr val="tx1"/>
              </a:solidFill>
              <a:latin typeface="メイリオ" pitchFamily="50" charset="-128"/>
              <a:ea typeface="メイリオ" pitchFamily="50" charset="-128"/>
            </a:endParaRPr>
          </a:p>
        </p:txBody>
      </p:sp>
      <p:sp>
        <p:nvSpPr>
          <p:cNvPr id="20" name="正方形/長方形 19"/>
          <p:cNvSpPr/>
          <p:nvPr/>
        </p:nvSpPr>
        <p:spPr>
          <a:xfrm>
            <a:off x="3182121" y="3765628"/>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en-US" altLang="ja-JP" sz="2000" dirty="0">
              <a:solidFill>
                <a:schemeClr val="tx1"/>
              </a:solidFill>
              <a:latin typeface="メイリオ" pitchFamily="50" charset="-128"/>
              <a:ea typeface="メイリオ" pitchFamily="50" charset="-128"/>
            </a:endParaRPr>
          </a:p>
        </p:txBody>
      </p:sp>
      <p:sp>
        <p:nvSpPr>
          <p:cNvPr id="23" name="正方形/長方形 22"/>
          <p:cNvSpPr/>
          <p:nvPr/>
        </p:nvSpPr>
        <p:spPr>
          <a:xfrm>
            <a:off x="2212322" y="3589336"/>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en-US" altLang="ja-JP" sz="2000" dirty="0">
              <a:solidFill>
                <a:schemeClr val="tx1"/>
              </a:solidFill>
              <a:latin typeface="メイリオ" pitchFamily="50" charset="-128"/>
              <a:ea typeface="メイリオ" pitchFamily="50" charset="-128"/>
            </a:endParaRPr>
          </a:p>
        </p:txBody>
      </p:sp>
      <p:sp>
        <p:nvSpPr>
          <p:cNvPr id="24" name="正方形/長方形 23"/>
          <p:cNvSpPr/>
          <p:nvPr/>
        </p:nvSpPr>
        <p:spPr>
          <a:xfrm>
            <a:off x="6141165" y="3719010"/>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lang="en-US" altLang="ja-JP" sz="2000" dirty="0">
              <a:solidFill>
                <a:schemeClr val="tx1"/>
              </a:solidFill>
              <a:latin typeface="メイリオ" pitchFamily="50" charset="-128"/>
              <a:ea typeface="メイリオ" pitchFamily="50" charset="-128"/>
            </a:endParaRPr>
          </a:p>
        </p:txBody>
      </p:sp>
      <p:sp>
        <p:nvSpPr>
          <p:cNvPr id="27" name="正方形/長方形 26"/>
          <p:cNvSpPr/>
          <p:nvPr/>
        </p:nvSpPr>
        <p:spPr>
          <a:xfrm>
            <a:off x="2143629" y="5282957"/>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en-US" altLang="ja-JP" sz="2000" dirty="0">
              <a:solidFill>
                <a:schemeClr val="tx1"/>
              </a:solidFill>
              <a:latin typeface="メイリオ" pitchFamily="50" charset="-128"/>
              <a:ea typeface="メイリオ" pitchFamily="50" charset="-128"/>
            </a:endParaRPr>
          </a:p>
        </p:txBody>
      </p:sp>
      <p:sp>
        <p:nvSpPr>
          <p:cNvPr id="28" name="正方形/長方形 27"/>
          <p:cNvSpPr/>
          <p:nvPr/>
        </p:nvSpPr>
        <p:spPr>
          <a:xfrm>
            <a:off x="5055318" y="3613876"/>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en-US" altLang="ja-JP" sz="2000" dirty="0">
              <a:solidFill>
                <a:schemeClr val="tx1"/>
              </a:solidFill>
              <a:latin typeface="メイリオ" pitchFamily="50" charset="-128"/>
              <a:ea typeface="メイリオ" pitchFamily="50" charset="-128"/>
            </a:endParaRPr>
          </a:p>
        </p:txBody>
      </p:sp>
      <p:sp>
        <p:nvSpPr>
          <p:cNvPr id="29" name="正方形/長方形 28"/>
          <p:cNvSpPr/>
          <p:nvPr/>
        </p:nvSpPr>
        <p:spPr>
          <a:xfrm>
            <a:off x="6330772" y="5307497"/>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en-US" altLang="ja-JP" sz="2000" dirty="0">
              <a:solidFill>
                <a:schemeClr val="tx1"/>
              </a:solidFill>
              <a:latin typeface="メイリオ" pitchFamily="50" charset="-128"/>
              <a:ea typeface="メイリオ" pitchFamily="50" charset="-128"/>
            </a:endParaRPr>
          </a:p>
        </p:txBody>
      </p:sp>
      <p:sp>
        <p:nvSpPr>
          <p:cNvPr id="34" name="正方形/長方形 33"/>
          <p:cNvSpPr/>
          <p:nvPr/>
        </p:nvSpPr>
        <p:spPr>
          <a:xfrm>
            <a:off x="5207875" y="5454561"/>
            <a:ext cx="703494" cy="711742"/>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endParaRPr kumimoji="1" lang="en-US" altLang="ja-JP" sz="2000" dirty="0">
              <a:solidFill>
                <a:schemeClr val="tx1"/>
              </a:solidFill>
              <a:latin typeface="メイリオ" pitchFamily="50" charset="-128"/>
              <a:ea typeface="メイリオ" pitchFamily="50" charset="-128"/>
            </a:endParaRPr>
          </a:p>
        </p:txBody>
      </p:sp>
      <p:sp>
        <p:nvSpPr>
          <p:cNvPr id="25" name="タイトル 1"/>
          <p:cNvSpPr>
            <a:spLocks noGrp="1"/>
          </p:cNvSpPr>
          <p:nvPr>
            <p:ph type="title"/>
          </p:nvPr>
        </p:nvSpPr>
        <p:spPr>
          <a:xfrm>
            <a:off x="-1" y="230733"/>
            <a:ext cx="9142413" cy="461963"/>
          </a:xfrm>
          <a:solidFill>
            <a:schemeClr val="accent3">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ja-JP" altLang="en-US" dirty="0"/>
              <a:t>課題整理ワークショップのイメージ</a:t>
            </a:r>
          </a:p>
        </p:txBody>
      </p:sp>
      <p:sp>
        <p:nvSpPr>
          <p:cNvPr id="21" name="スライド番号プレースホルダ 3">
            <a:extLst>
              <a:ext uri="{FF2B5EF4-FFF2-40B4-BE49-F238E27FC236}">
                <a16:creationId xmlns:a16="http://schemas.microsoft.com/office/drawing/2014/main" id="{BD37709F-1D2C-4D73-96E4-722ADDC041C7}"/>
              </a:ext>
            </a:extLst>
          </p:cNvPr>
          <p:cNvSpPr>
            <a:spLocks noGrp="1"/>
          </p:cNvSpPr>
          <p:nvPr>
            <p:ph type="sldNum" idx="10"/>
          </p:nvPr>
        </p:nvSpPr>
        <p:spPr>
          <a:xfrm>
            <a:off x="7008813" y="6642100"/>
            <a:ext cx="2133600" cy="215900"/>
          </a:xfrm>
        </p:spPr>
        <p:txBody>
          <a:bodyPr/>
          <a:lstStyle/>
          <a:p>
            <a:fld id="{C0D514ED-5A03-49C1-AB2C-2D4788AC8BFB}" type="slidenum">
              <a:rPr lang="en-US" altLang="ja-JP" sz="2000" b="1" smtClean="0"/>
              <a:pPr/>
              <a:t>5</a:t>
            </a:fld>
            <a:endParaRPr lang="en-US" altLang="ja-JP" sz="2000" b="1" dirty="0"/>
          </a:p>
        </p:txBody>
      </p:sp>
      <p:sp>
        <p:nvSpPr>
          <p:cNvPr id="22" name="正方形/長方形 21">
            <a:extLst>
              <a:ext uri="{FF2B5EF4-FFF2-40B4-BE49-F238E27FC236}">
                <a16:creationId xmlns:a16="http://schemas.microsoft.com/office/drawing/2014/main" id="{06F7C766-FF48-3804-7DF3-DA0FE0553948}"/>
              </a:ext>
            </a:extLst>
          </p:cNvPr>
          <p:cNvSpPr/>
          <p:nvPr/>
        </p:nvSpPr>
        <p:spPr>
          <a:xfrm>
            <a:off x="539552" y="827033"/>
            <a:ext cx="8064896" cy="657751"/>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lvl="1" defTabSz="533400">
              <a:lnSpc>
                <a:spcPct val="90000"/>
              </a:lnSpc>
              <a:spcAft>
                <a:spcPct val="15000"/>
              </a:spcAft>
            </a:pP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ステップ①</a:t>
            </a:r>
            <a:r>
              <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rPr>
              <a:t> </a:t>
            </a: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課題の整理</a:t>
            </a:r>
            <a:endPar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81308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スライド番号プレースホルダ 3">
            <a:extLst>
              <a:ext uri="{FF2B5EF4-FFF2-40B4-BE49-F238E27FC236}">
                <a16:creationId xmlns:a16="http://schemas.microsoft.com/office/drawing/2014/main" id="{A1E94C22-2A3F-460B-9334-EF1729BD25CC}"/>
              </a:ext>
            </a:extLst>
          </p:cNvPr>
          <p:cNvSpPr>
            <a:spLocks noGrp="1"/>
          </p:cNvSpPr>
          <p:nvPr>
            <p:ph type="sldNum" idx="10"/>
          </p:nvPr>
        </p:nvSpPr>
        <p:spPr>
          <a:xfrm>
            <a:off x="7008813" y="6642100"/>
            <a:ext cx="2133600" cy="215900"/>
          </a:xfrm>
        </p:spPr>
        <p:txBody>
          <a:bodyPr/>
          <a:lstStyle/>
          <a:p>
            <a:fld id="{C0D514ED-5A03-49C1-AB2C-2D4788AC8BFB}" type="slidenum">
              <a:rPr lang="en-US" altLang="ja-JP" sz="2000" b="1" smtClean="0"/>
              <a:pPr/>
              <a:t>6</a:t>
            </a:fld>
            <a:endParaRPr lang="en-US" altLang="ja-JP" sz="2000" b="1" dirty="0"/>
          </a:p>
        </p:txBody>
      </p:sp>
      <p:sp>
        <p:nvSpPr>
          <p:cNvPr id="11" name="コンテンツ プレースホルダー 2">
            <a:extLst>
              <a:ext uri="{FF2B5EF4-FFF2-40B4-BE49-F238E27FC236}">
                <a16:creationId xmlns:a16="http://schemas.microsoft.com/office/drawing/2014/main" id="{049A7F42-1CB7-F87A-8BC4-C4F8E0A9F34A}"/>
              </a:ext>
            </a:extLst>
          </p:cNvPr>
          <p:cNvSpPr>
            <a:spLocks noGrp="1"/>
          </p:cNvSpPr>
          <p:nvPr>
            <p:ph idx="1"/>
          </p:nvPr>
        </p:nvSpPr>
        <p:spPr>
          <a:xfrm>
            <a:off x="539552" y="1779285"/>
            <a:ext cx="8496943" cy="1361684"/>
          </a:xfrm>
          <a:noFill/>
        </p:spPr>
        <p:txBody>
          <a:bodyPr>
            <a:normAutofit/>
          </a:bodyPr>
          <a:lstStyle/>
          <a:p>
            <a:pPr marL="0" lvl="1" defTabSz="533400">
              <a:lnSpc>
                <a:spcPct val="90000"/>
              </a:lnSpc>
              <a:spcAft>
                <a:spcPct val="15000"/>
              </a:spcAft>
              <a:defRPr/>
            </a:pPr>
            <a:r>
              <a:rPr lang="ja-JP" altLang="en-US" sz="2800" b="1" dirty="0">
                <a:solidFill>
                  <a:srgbClr val="1C1C1C"/>
                </a:solidFill>
              </a:rPr>
              <a:t>ステップ①で絞り込んだ課題に対して</a:t>
            </a:r>
            <a:endParaRPr lang="en-US" altLang="ja-JP" sz="2800" b="1" dirty="0">
              <a:solidFill>
                <a:srgbClr val="1C1C1C"/>
              </a:solidFill>
            </a:endParaRPr>
          </a:p>
          <a:p>
            <a:pPr marL="0" lvl="1" defTabSz="533400">
              <a:lnSpc>
                <a:spcPct val="90000"/>
              </a:lnSpc>
              <a:spcAft>
                <a:spcPct val="15000"/>
              </a:spcAft>
              <a:defRPr/>
            </a:pPr>
            <a:r>
              <a:rPr lang="ja-JP" altLang="en-US" sz="2800" b="1" dirty="0">
                <a:solidFill>
                  <a:srgbClr val="1C1C1C"/>
                </a:solidFill>
              </a:rPr>
              <a:t>考えられる解決策をできる限り洗い出します。</a:t>
            </a:r>
            <a:endParaRPr lang="en-US" altLang="ja-JP" sz="2800" b="1" dirty="0">
              <a:solidFill>
                <a:srgbClr val="1C1C1C"/>
              </a:solidFill>
            </a:endParaRPr>
          </a:p>
        </p:txBody>
      </p:sp>
      <p:sp>
        <p:nvSpPr>
          <p:cNvPr id="12" name="正方形/長方形 11">
            <a:extLst>
              <a:ext uri="{FF2B5EF4-FFF2-40B4-BE49-F238E27FC236}">
                <a16:creationId xmlns:a16="http://schemas.microsoft.com/office/drawing/2014/main" id="{6CC137AD-16B6-F5F8-5587-9B2D4D611EDF}"/>
              </a:ext>
            </a:extLst>
          </p:cNvPr>
          <p:cNvSpPr/>
          <p:nvPr/>
        </p:nvSpPr>
        <p:spPr>
          <a:xfrm>
            <a:off x="539552" y="827033"/>
            <a:ext cx="8064896" cy="657751"/>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lvl="1" defTabSz="533400">
              <a:lnSpc>
                <a:spcPct val="90000"/>
              </a:lnSpc>
              <a:spcAft>
                <a:spcPct val="15000"/>
              </a:spcAft>
            </a:pP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ステップ②</a:t>
            </a:r>
            <a:r>
              <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rPr>
              <a:t>-1</a:t>
            </a: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　解決策の検討</a:t>
            </a:r>
            <a:endPar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1B55A639-E3BC-9BE5-E3A9-91CC450397D0}"/>
              </a:ext>
            </a:extLst>
          </p:cNvPr>
          <p:cNvSpPr/>
          <p:nvPr/>
        </p:nvSpPr>
        <p:spPr>
          <a:xfrm>
            <a:off x="3994143" y="3758672"/>
            <a:ext cx="1461887" cy="1361684"/>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dirty="0">
                <a:solidFill>
                  <a:schemeClr val="tx1"/>
                </a:solidFill>
                <a:latin typeface="メイリオ" pitchFamily="50" charset="-128"/>
                <a:ea typeface="メイリオ" pitchFamily="50" charset="-128"/>
              </a:rPr>
              <a:t>新しい</a:t>
            </a:r>
            <a:endParaRPr kumimoji="1" lang="en-US" altLang="ja-JP" sz="2000" dirty="0">
              <a:solidFill>
                <a:schemeClr val="tx1"/>
              </a:solidFill>
              <a:latin typeface="メイリオ" pitchFamily="50" charset="-128"/>
              <a:ea typeface="メイリオ" pitchFamily="50" charset="-128"/>
            </a:endParaRPr>
          </a:p>
          <a:p>
            <a:pPr algn="ctr"/>
            <a:r>
              <a:rPr lang="ja-JP" altLang="en-US" sz="2000" dirty="0">
                <a:solidFill>
                  <a:schemeClr val="tx1"/>
                </a:solidFill>
                <a:latin typeface="メイリオ" pitchFamily="50" charset="-128"/>
                <a:ea typeface="メイリオ" pitchFamily="50" charset="-128"/>
              </a:rPr>
              <a:t>参加者が</a:t>
            </a:r>
            <a:endParaRPr lang="en-US" altLang="ja-JP" sz="2000" dirty="0">
              <a:solidFill>
                <a:schemeClr val="tx1"/>
              </a:solidFill>
              <a:latin typeface="メイリオ" pitchFamily="50" charset="-128"/>
              <a:ea typeface="メイリオ" pitchFamily="50" charset="-128"/>
            </a:endParaRPr>
          </a:p>
          <a:p>
            <a:pPr algn="ctr"/>
            <a:r>
              <a:rPr kumimoji="1" lang="ja-JP" altLang="en-US" sz="2000" dirty="0">
                <a:solidFill>
                  <a:schemeClr val="tx1"/>
                </a:solidFill>
                <a:latin typeface="メイリオ" pitchFamily="50" charset="-128"/>
                <a:ea typeface="メイリオ" pitchFamily="50" charset="-128"/>
              </a:rPr>
              <a:t>集まらない</a:t>
            </a:r>
            <a:endParaRPr kumimoji="1" lang="en-US" altLang="ja-JP" sz="2000" dirty="0">
              <a:solidFill>
                <a:schemeClr val="tx1"/>
              </a:solidFill>
              <a:latin typeface="メイリオ" pitchFamily="50" charset="-128"/>
              <a:ea typeface="メイリオ" pitchFamily="50" charset="-128"/>
            </a:endParaRPr>
          </a:p>
        </p:txBody>
      </p:sp>
      <p:sp>
        <p:nvSpPr>
          <p:cNvPr id="16" name="正方形/長方形 15">
            <a:extLst>
              <a:ext uri="{FF2B5EF4-FFF2-40B4-BE49-F238E27FC236}">
                <a16:creationId xmlns:a16="http://schemas.microsoft.com/office/drawing/2014/main" id="{78B28ABD-B463-57E5-6823-C170959B4CB8}"/>
              </a:ext>
            </a:extLst>
          </p:cNvPr>
          <p:cNvSpPr/>
          <p:nvPr/>
        </p:nvSpPr>
        <p:spPr>
          <a:xfrm>
            <a:off x="6219832" y="3111660"/>
            <a:ext cx="1461887" cy="1361684"/>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bg1"/>
                </a:solidFill>
                <a:latin typeface="メイリオ" pitchFamily="50" charset="-128"/>
                <a:ea typeface="メイリオ" pitchFamily="50" charset="-128"/>
              </a:rPr>
              <a:t>近隣に</a:t>
            </a:r>
            <a:endParaRPr kumimoji="1" lang="en-US" altLang="ja-JP" sz="2000" b="1" dirty="0">
              <a:solidFill>
                <a:schemeClr val="bg1"/>
              </a:solidFill>
              <a:latin typeface="メイリオ" pitchFamily="50" charset="-128"/>
              <a:ea typeface="メイリオ" pitchFamily="50" charset="-128"/>
            </a:endParaRPr>
          </a:p>
          <a:p>
            <a:pPr algn="ctr"/>
            <a:r>
              <a:rPr lang="ja-JP" altLang="en-US" sz="2000" b="1" dirty="0">
                <a:solidFill>
                  <a:schemeClr val="bg1"/>
                </a:solidFill>
                <a:latin typeface="メイリオ" pitchFamily="50" charset="-128"/>
                <a:ea typeface="メイリオ" pitchFamily="50" charset="-128"/>
              </a:rPr>
              <a:t>声をかける</a:t>
            </a:r>
            <a:endParaRPr kumimoji="1" lang="en-US" altLang="ja-JP" sz="2000" b="1" dirty="0">
              <a:solidFill>
                <a:schemeClr val="bg1"/>
              </a:solidFill>
              <a:latin typeface="メイリオ" pitchFamily="50" charset="-128"/>
              <a:ea typeface="メイリオ" pitchFamily="50" charset="-128"/>
            </a:endParaRPr>
          </a:p>
        </p:txBody>
      </p:sp>
      <p:sp>
        <p:nvSpPr>
          <p:cNvPr id="17" name="正方形/長方形 16">
            <a:extLst>
              <a:ext uri="{FF2B5EF4-FFF2-40B4-BE49-F238E27FC236}">
                <a16:creationId xmlns:a16="http://schemas.microsoft.com/office/drawing/2014/main" id="{C6B05AA5-5316-FD30-8E43-6B8E2508F795}"/>
              </a:ext>
            </a:extLst>
          </p:cNvPr>
          <p:cNvSpPr/>
          <p:nvPr/>
        </p:nvSpPr>
        <p:spPr>
          <a:xfrm>
            <a:off x="4283968" y="5388366"/>
            <a:ext cx="1461887" cy="1361684"/>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bg1"/>
                </a:solidFill>
                <a:latin typeface="メイリオ" pitchFamily="50" charset="-128"/>
                <a:ea typeface="メイリオ" pitchFamily="50" charset="-128"/>
              </a:rPr>
              <a:t>イベントを</a:t>
            </a:r>
            <a:endParaRPr kumimoji="1" lang="en-US" altLang="ja-JP" sz="2000" b="1" dirty="0">
              <a:solidFill>
                <a:schemeClr val="bg1"/>
              </a:solidFill>
              <a:latin typeface="メイリオ" pitchFamily="50" charset="-128"/>
              <a:ea typeface="メイリオ" pitchFamily="50" charset="-128"/>
            </a:endParaRPr>
          </a:p>
          <a:p>
            <a:pPr algn="ctr"/>
            <a:r>
              <a:rPr lang="ja-JP" altLang="en-US" sz="2000" b="1" dirty="0">
                <a:solidFill>
                  <a:schemeClr val="bg1"/>
                </a:solidFill>
                <a:latin typeface="メイリオ" pitchFamily="50" charset="-128"/>
                <a:ea typeface="メイリオ" pitchFamily="50" charset="-128"/>
              </a:rPr>
              <a:t>企画する</a:t>
            </a:r>
            <a:endParaRPr kumimoji="1" lang="en-US" altLang="ja-JP" sz="2000" b="1" dirty="0">
              <a:solidFill>
                <a:schemeClr val="bg1"/>
              </a:solidFill>
              <a:latin typeface="メイリオ" pitchFamily="50" charset="-128"/>
              <a:ea typeface="メイリオ" pitchFamily="50" charset="-128"/>
            </a:endParaRPr>
          </a:p>
        </p:txBody>
      </p:sp>
      <p:sp>
        <p:nvSpPr>
          <p:cNvPr id="19" name="正方形/長方形 18">
            <a:extLst>
              <a:ext uri="{FF2B5EF4-FFF2-40B4-BE49-F238E27FC236}">
                <a16:creationId xmlns:a16="http://schemas.microsoft.com/office/drawing/2014/main" id="{34F9A1BC-FEE4-9266-C986-AA68C2EE602B}"/>
              </a:ext>
            </a:extLst>
          </p:cNvPr>
          <p:cNvSpPr/>
          <p:nvPr/>
        </p:nvSpPr>
        <p:spPr>
          <a:xfrm>
            <a:off x="6613726" y="4803620"/>
            <a:ext cx="1461887" cy="1361684"/>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bg1"/>
                </a:solidFill>
                <a:latin typeface="メイリオ" pitchFamily="50" charset="-128"/>
                <a:ea typeface="メイリオ" pitchFamily="50" charset="-128"/>
              </a:rPr>
              <a:t>町内の</a:t>
            </a:r>
            <a:endParaRPr kumimoji="1" lang="en-US" altLang="ja-JP" sz="2000" b="1" dirty="0">
              <a:solidFill>
                <a:schemeClr val="bg1"/>
              </a:solidFill>
              <a:latin typeface="メイリオ" pitchFamily="50" charset="-128"/>
              <a:ea typeface="メイリオ" pitchFamily="50" charset="-128"/>
            </a:endParaRPr>
          </a:p>
          <a:p>
            <a:pPr algn="ctr"/>
            <a:r>
              <a:rPr lang="ja-JP" altLang="en-US" sz="2000" b="1" dirty="0">
                <a:solidFill>
                  <a:schemeClr val="bg1"/>
                </a:solidFill>
                <a:latin typeface="メイリオ" pitchFamily="50" charset="-128"/>
                <a:ea typeface="メイリオ" pitchFamily="50" charset="-128"/>
              </a:rPr>
              <a:t>掲示板に</a:t>
            </a:r>
            <a:endParaRPr lang="en-US" altLang="ja-JP" sz="2000" b="1" dirty="0">
              <a:solidFill>
                <a:schemeClr val="bg1"/>
              </a:solidFill>
              <a:latin typeface="メイリオ" pitchFamily="50" charset="-128"/>
              <a:ea typeface="メイリオ" pitchFamily="50" charset="-128"/>
            </a:endParaRPr>
          </a:p>
          <a:p>
            <a:pPr algn="ctr"/>
            <a:r>
              <a:rPr kumimoji="1" lang="ja-JP" altLang="en-US" sz="2000" b="1" dirty="0">
                <a:solidFill>
                  <a:schemeClr val="bg1"/>
                </a:solidFill>
                <a:latin typeface="メイリオ" pitchFamily="50" charset="-128"/>
                <a:ea typeface="メイリオ" pitchFamily="50" charset="-128"/>
              </a:rPr>
              <a:t>ポスターを</a:t>
            </a:r>
            <a:endParaRPr kumimoji="1" lang="en-US" altLang="ja-JP" sz="2000" b="1" dirty="0">
              <a:solidFill>
                <a:schemeClr val="bg1"/>
              </a:solidFill>
              <a:latin typeface="メイリオ" pitchFamily="50" charset="-128"/>
              <a:ea typeface="メイリオ" pitchFamily="50" charset="-128"/>
            </a:endParaRPr>
          </a:p>
          <a:p>
            <a:pPr algn="ctr"/>
            <a:r>
              <a:rPr lang="ja-JP" altLang="en-US" sz="2000" b="1" dirty="0">
                <a:solidFill>
                  <a:schemeClr val="bg1"/>
                </a:solidFill>
                <a:latin typeface="メイリオ" pitchFamily="50" charset="-128"/>
                <a:ea typeface="メイリオ" pitchFamily="50" charset="-128"/>
              </a:rPr>
              <a:t>貼る</a:t>
            </a:r>
            <a:endParaRPr kumimoji="1" lang="en-US" altLang="ja-JP" sz="2000" b="1" dirty="0">
              <a:solidFill>
                <a:schemeClr val="bg1"/>
              </a:solidFill>
              <a:latin typeface="メイリオ" pitchFamily="50" charset="-128"/>
              <a:ea typeface="メイリオ" pitchFamily="50" charset="-128"/>
            </a:endParaRPr>
          </a:p>
        </p:txBody>
      </p:sp>
      <p:sp>
        <p:nvSpPr>
          <p:cNvPr id="20" name="正方形/長方形 19">
            <a:extLst>
              <a:ext uri="{FF2B5EF4-FFF2-40B4-BE49-F238E27FC236}">
                <a16:creationId xmlns:a16="http://schemas.microsoft.com/office/drawing/2014/main" id="{DDE788DB-9DC6-7C27-8F9C-0B7FE8A5E014}"/>
              </a:ext>
            </a:extLst>
          </p:cNvPr>
          <p:cNvSpPr/>
          <p:nvPr/>
        </p:nvSpPr>
        <p:spPr>
          <a:xfrm>
            <a:off x="2105503" y="3942333"/>
            <a:ext cx="1461887" cy="1361684"/>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bg1"/>
                </a:solidFill>
                <a:latin typeface="メイリオ" pitchFamily="50" charset="-128"/>
                <a:ea typeface="メイリオ" pitchFamily="50" charset="-128"/>
              </a:rPr>
              <a:t>チラシを</a:t>
            </a:r>
            <a:endParaRPr kumimoji="1" lang="en-US" altLang="ja-JP" sz="2000" b="1" dirty="0">
              <a:solidFill>
                <a:schemeClr val="bg1"/>
              </a:solidFill>
              <a:latin typeface="メイリオ" pitchFamily="50" charset="-128"/>
              <a:ea typeface="メイリオ" pitchFamily="50" charset="-128"/>
            </a:endParaRPr>
          </a:p>
          <a:p>
            <a:pPr algn="ctr"/>
            <a:r>
              <a:rPr lang="ja-JP" altLang="en-US" sz="2000" b="1" dirty="0">
                <a:solidFill>
                  <a:schemeClr val="bg1"/>
                </a:solidFill>
                <a:latin typeface="メイリオ" pitchFamily="50" charset="-128"/>
                <a:ea typeface="メイリオ" pitchFamily="50" charset="-128"/>
              </a:rPr>
              <a:t>つくる</a:t>
            </a:r>
            <a:endParaRPr kumimoji="1" lang="en-US" altLang="ja-JP" sz="2000" b="1" dirty="0">
              <a:solidFill>
                <a:schemeClr val="bg1"/>
              </a:solidFill>
              <a:latin typeface="メイリオ" pitchFamily="50" charset="-128"/>
              <a:ea typeface="メイリオ" pitchFamily="50" charset="-128"/>
            </a:endParaRPr>
          </a:p>
        </p:txBody>
      </p:sp>
      <p:sp>
        <p:nvSpPr>
          <p:cNvPr id="4" name="タイトル 1">
            <a:extLst>
              <a:ext uri="{FF2B5EF4-FFF2-40B4-BE49-F238E27FC236}">
                <a16:creationId xmlns:a16="http://schemas.microsoft.com/office/drawing/2014/main" id="{718033BC-D6A3-D27C-CE1B-63ED0B3C1444}"/>
              </a:ext>
            </a:extLst>
          </p:cNvPr>
          <p:cNvSpPr>
            <a:spLocks noGrp="1"/>
          </p:cNvSpPr>
          <p:nvPr>
            <p:ph type="title"/>
          </p:nvPr>
        </p:nvSpPr>
        <p:spPr>
          <a:xfrm>
            <a:off x="-1" y="230733"/>
            <a:ext cx="9142413" cy="461963"/>
          </a:xfrm>
          <a:solidFill>
            <a:schemeClr val="accent3">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ja-JP" altLang="en-US" dirty="0"/>
              <a:t>課題整理ワークショップのイメージ</a:t>
            </a:r>
          </a:p>
        </p:txBody>
      </p:sp>
    </p:spTree>
    <p:extLst>
      <p:ext uri="{BB962C8B-B14F-4D97-AF65-F5344CB8AC3E}">
        <p14:creationId xmlns:p14="http://schemas.microsoft.com/office/powerpoint/2010/main" val="243873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357EFD5-029A-0386-30CF-FB3985E5A222}"/>
              </a:ext>
            </a:extLst>
          </p:cNvPr>
          <p:cNvPicPr>
            <a:picLocks noChangeAspect="1"/>
          </p:cNvPicPr>
          <p:nvPr/>
        </p:nvPicPr>
        <p:blipFill>
          <a:blip r:embed="rId3"/>
          <a:stretch>
            <a:fillRect/>
          </a:stretch>
        </p:blipFill>
        <p:spPr>
          <a:xfrm>
            <a:off x="2014431" y="2784913"/>
            <a:ext cx="5149857" cy="3842354"/>
          </a:xfrm>
          <a:prstGeom prst="rect">
            <a:avLst/>
          </a:prstGeom>
          <a:ln>
            <a:solidFill>
              <a:schemeClr val="bg1">
                <a:lumMod val="65000"/>
              </a:schemeClr>
            </a:solidFill>
          </a:ln>
          <a:effectLst>
            <a:outerShdw blurRad="50800" dist="38100" dir="2700000" algn="tl" rotWithShape="0">
              <a:prstClr val="black">
                <a:alpha val="40000"/>
              </a:prstClr>
            </a:outerShdw>
          </a:effectLst>
        </p:spPr>
      </p:pic>
      <p:sp>
        <p:nvSpPr>
          <p:cNvPr id="31" name="スライド番号プレースホルダ 3">
            <a:extLst>
              <a:ext uri="{FF2B5EF4-FFF2-40B4-BE49-F238E27FC236}">
                <a16:creationId xmlns:a16="http://schemas.microsoft.com/office/drawing/2014/main" id="{A1E94C22-2A3F-460B-9334-EF1729BD25CC}"/>
              </a:ext>
            </a:extLst>
          </p:cNvPr>
          <p:cNvSpPr>
            <a:spLocks noGrp="1"/>
          </p:cNvSpPr>
          <p:nvPr>
            <p:ph type="sldNum" idx="10"/>
          </p:nvPr>
        </p:nvSpPr>
        <p:spPr>
          <a:xfrm>
            <a:off x="7008813" y="6642100"/>
            <a:ext cx="2133600" cy="215900"/>
          </a:xfrm>
        </p:spPr>
        <p:txBody>
          <a:bodyPr/>
          <a:lstStyle/>
          <a:p>
            <a:fld id="{C0D514ED-5A03-49C1-AB2C-2D4788AC8BFB}" type="slidenum">
              <a:rPr lang="en-US" altLang="ja-JP" sz="2000" b="1" smtClean="0"/>
              <a:pPr/>
              <a:t>7</a:t>
            </a:fld>
            <a:endParaRPr lang="en-US" altLang="ja-JP" sz="2000" b="1" dirty="0"/>
          </a:p>
        </p:txBody>
      </p:sp>
      <p:sp>
        <p:nvSpPr>
          <p:cNvPr id="11" name="コンテンツ プレースホルダー 2">
            <a:extLst>
              <a:ext uri="{FF2B5EF4-FFF2-40B4-BE49-F238E27FC236}">
                <a16:creationId xmlns:a16="http://schemas.microsoft.com/office/drawing/2014/main" id="{049A7F42-1CB7-F87A-8BC4-C4F8E0A9F34A}"/>
              </a:ext>
            </a:extLst>
          </p:cNvPr>
          <p:cNvSpPr>
            <a:spLocks noGrp="1"/>
          </p:cNvSpPr>
          <p:nvPr>
            <p:ph idx="1"/>
          </p:nvPr>
        </p:nvSpPr>
        <p:spPr>
          <a:xfrm>
            <a:off x="539552" y="1779285"/>
            <a:ext cx="8496943" cy="1361684"/>
          </a:xfrm>
          <a:noFill/>
        </p:spPr>
        <p:txBody>
          <a:bodyPr>
            <a:normAutofit/>
          </a:bodyPr>
          <a:lstStyle/>
          <a:p>
            <a:pPr marL="0" lvl="1" defTabSz="533400" eaLnBrk="1" hangingPunct="1">
              <a:lnSpc>
                <a:spcPct val="90000"/>
              </a:lnSpc>
              <a:spcAft>
                <a:spcPct val="15000"/>
              </a:spcAft>
              <a:defRPr/>
            </a:pPr>
            <a:r>
              <a:rPr lang="ja-JP" altLang="en-US" sz="2800" b="1" dirty="0">
                <a:solidFill>
                  <a:srgbClr val="1C1C1C"/>
                </a:solidFill>
              </a:rPr>
              <a:t>「</a:t>
            </a:r>
            <a:r>
              <a:rPr lang="ja-JP" altLang="en-US" sz="2800" b="1" dirty="0">
                <a:solidFill>
                  <a:srgbClr val="1C1C1C"/>
                </a:solidFill>
                <a:highlight>
                  <a:srgbClr val="FFFF00"/>
                </a:highlight>
              </a:rPr>
              <a:t>解決策の洗い出しと絞り込み</a:t>
            </a:r>
            <a:r>
              <a:rPr lang="ja-JP" altLang="en-US" sz="2800" b="1" dirty="0">
                <a:solidFill>
                  <a:srgbClr val="1C1C1C"/>
                </a:solidFill>
              </a:rPr>
              <a:t>」用紙を使います。</a:t>
            </a:r>
            <a:endParaRPr lang="en-US" altLang="ja-JP" sz="2800" b="1" dirty="0">
              <a:solidFill>
                <a:srgbClr val="1C1C1C"/>
              </a:solidFill>
            </a:endParaRPr>
          </a:p>
          <a:p>
            <a:pPr marL="0" lvl="1" defTabSz="533400" eaLnBrk="1" hangingPunct="1">
              <a:lnSpc>
                <a:spcPct val="90000"/>
              </a:lnSpc>
              <a:spcAft>
                <a:spcPct val="15000"/>
              </a:spcAft>
              <a:defRPr/>
            </a:pPr>
            <a:r>
              <a:rPr lang="ja-JP" altLang="en-US" sz="2800" b="1" dirty="0">
                <a:solidFill>
                  <a:srgbClr val="1C1C1C"/>
                </a:solidFill>
              </a:rPr>
              <a:t>中心に課題を貼り、解決策を周囲に貼り出します。</a:t>
            </a:r>
            <a:endParaRPr lang="en-US" altLang="ja-JP" sz="2800" b="1" dirty="0">
              <a:solidFill>
                <a:srgbClr val="1C1C1C"/>
              </a:solidFill>
            </a:endParaRPr>
          </a:p>
        </p:txBody>
      </p:sp>
      <p:sp>
        <p:nvSpPr>
          <p:cNvPr id="12" name="正方形/長方形 11">
            <a:extLst>
              <a:ext uri="{FF2B5EF4-FFF2-40B4-BE49-F238E27FC236}">
                <a16:creationId xmlns:a16="http://schemas.microsoft.com/office/drawing/2014/main" id="{6CC137AD-16B6-F5F8-5587-9B2D4D611EDF}"/>
              </a:ext>
            </a:extLst>
          </p:cNvPr>
          <p:cNvSpPr/>
          <p:nvPr/>
        </p:nvSpPr>
        <p:spPr>
          <a:xfrm>
            <a:off x="539552" y="827033"/>
            <a:ext cx="8064896" cy="657751"/>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lvl="1" defTabSz="533400">
              <a:lnSpc>
                <a:spcPct val="90000"/>
              </a:lnSpc>
              <a:spcAft>
                <a:spcPct val="15000"/>
              </a:spcAft>
            </a:pP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ステップ②</a:t>
            </a:r>
            <a:r>
              <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rPr>
              <a:t>-2</a:t>
            </a: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　解決策の分類</a:t>
            </a:r>
            <a:endPar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1B55A639-E3BC-9BE5-E3A9-91CC450397D0}"/>
              </a:ext>
            </a:extLst>
          </p:cNvPr>
          <p:cNvSpPr/>
          <p:nvPr/>
        </p:nvSpPr>
        <p:spPr>
          <a:xfrm>
            <a:off x="4213949" y="4566156"/>
            <a:ext cx="714511" cy="709694"/>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endParaRPr kumimoji="1" lang="en-US" altLang="ja-JP" sz="2000" dirty="0">
              <a:solidFill>
                <a:schemeClr val="tx1"/>
              </a:solidFill>
              <a:latin typeface="メイリオ" pitchFamily="50" charset="-128"/>
              <a:ea typeface="メイリオ" pitchFamily="50" charset="-128"/>
            </a:endParaRPr>
          </a:p>
        </p:txBody>
      </p:sp>
      <p:sp>
        <p:nvSpPr>
          <p:cNvPr id="16" name="正方形/長方形 15">
            <a:extLst>
              <a:ext uri="{FF2B5EF4-FFF2-40B4-BE49-F238E27FC236}">
                <a16:creationId xmlns:a16="http://schemas.microsoft.com/office/drawing/2014/main" id="{78B28ABD-B463-57E5-6823-C170959B4CB8}"/>
              </a:ext>
            </a:extLst>
          </p:cNvPr>
          <p:cNvSpPr/>
          <p:nvPr/>
        </p:nvSpPr>
        <p:spPr>
          <a:xfrm>
            <a:off x="3275856" y="3843891"/>
            <a:ext cx="692587" cy="709693"/>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endParaRPr kumimoji="1" lang="en-US" altLang="ja-JP" sz="2000" b="1" dirty="0">
              <a:solidFill>
                <a:schemeClr val="bg1"/>
              </a:solidFill>
              <a:latin typeface="メイリオ" pitchFamily="50" charset="-128"/>
              <a:ea typeface="メイリオ" pitchFamily="50" charset="-128"/>
            </a:endParaRPr>
          </a:p>
        </p:txBody>
      </p:sp>
      <p:sp>
        <p:nvSpPr>
          <p:cNvPr id="14" name="正方形/長方形 13">
            <a:extLst>
              <a:ext uri="{FF2B5EF4-FFF2-40B4-BE49-F238E27FC236}">
                <a16:creationId xmlns:a16="http://schemas.microsoft.com/office/drawing/2014/main" id="{CF481008-8209-7B9A-0416-410DE77443F1}"/>
              </a:ext>
            </a:extLst>
          </p:cNvPr>
          <p:cNvSpPr/>
          <p:nvPr/>
        </p:nvSpPr>
        <p:spPr>
          <a:xfrm>
            <a:off x="3130216" y="5085184"/>
            <a:ext cx="692587" cy="709693"/>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endParaRPr kumimoji="1" lang="en-US" altLang="ja-JP" sz="2000" b="1" dirty="0">
              <a:solidFill>
                <a:schemeClr val="bg1"/>
              </a:solidFill>
              <a:latin typeface="メイリオ" pitchFamily="50" charset="-128"/>
              <a:ea typeface="メイリオ" pitchFamily="50" charset="-128"/>
            </a:endParaRPr>
          </a:p>
        </p:txBody>
      </p:sp>
      <p:sp>
        <p:nvSpPr>
          <p:cNvPr id="20" name="正方形/長方形 19">
            <a:extLst>
              <a:ext uri="{FF2B5EF4-FFF2-40B4-BE49-F238E27FC236}">
                <a16:creationId xmlns:a16="http://schemas.microsoft.com/office/drawing/2014/main" id="{A095A9DA-0424-D371-E2B1-185C926C4AD8}"/>
              </a:ext>
            </a:extLst>
          </p:cNvPr>
          <p:cNvSpPr/>
          <p:nvPr/>
        </p:nvSpPr>
        <p:spPr>
          <a:xfrm>
            <a:off x="4589359" y="5676120"/>
            <a:ext cx="692587" cy="709693"/>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endParaRPr kumimoji="1" lang="en-US" altLang="ja-JP" sz="2000" b="1" dirty="0">
              <a:solidFill>
                <a:schemeClr val="bg1"/>
              </a:solidFill>
              <a:latin typeface="メイリオ" pitchFamily="50" charset="-128"/>
              <a:ea typeface="メイリオ" pitchFamily="50" charset="-128"/>
            </a:endParaRPr>
          </a:p>
        </p:txBody>
      </p:sp>
      <p:sp>
        <p:nvSpPr>
          <p:cNvPr id="21" name="正方形/長方形 20">
            <a:extLst>
              <a:ext uri="{FF2B5EF4-FFF2-40B4-BE49-F238E27FC236}">
                <a16:creationId xmlns:a16="http://schemas.microsoft.com/office/drawing/2014/main" id="{C2DCD155-667D-CD9D-E05B-C5203F537E1A}"/>
              </a:ext>
            </a:extLst>
          </p:cNvPr>
          <p:cNvSpPr/>
          <p:nvPr/>
        </p:nvSpPr>
        <p:spPr>
          <a:xfrm>
            <a:off x="5443322" y="4351243"/>
            <a:ext cx="692587" cy="709693"/>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endParaRPr kumimoji="1" lang="en-US" altLang="ja-JP" sz="2000" b="1" dirty="0">
              <a:solidFill>
                <a:schemeClr val="bg1"/>
              </a:solidFill>
              <a:latin typeface="メイリオ" pitchFamily="50" charset="-128"/>
              <a:ea typeface="メイリオ" pitchFamily="50" charset="-128"/>
            </a:endParaRPr>
          </a:p>
        </p:txBody>
      </p:sp>
      <p:sp>
        <p:nvSpPr>
          <p:cNvPr id="4" name="タイトル 1">
            <a:extLst>
              <a:ext uri="{FF2B5EF4-FFF2-40B4-BE49-F238E27FC236}">
                <a16:creationId xmlns:a16="http://schemas.microsoft.com/office/drawing/2014/main" id="{095F874E-395A-CE68-0CF4-E57B292558FD}"/>
              </a:ext>
            </a:extLst>
          </p:cNvPr>
          <p:cNvSpPr>
            <a:spLocks noGrp="1"/>
          </p:cNvSpPr>
          <p:nvPr>
            <p:ph type="title"/>
          </p:nvPr>
        </p:nvSpPr>
        <p:spPr>
          <a:xfrm>
            <a:off x="-1" y="230733"/>
            <a:ext cx="9142413" cy="461963"/>
          </a:xfrm>
          <a:solidFill>
            <a:schemeClr val="accent3">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ja-JP" altLang="en-US" dirty="0"/>
              <a:t>課題整理ワークショップのイメージ</a:t>
            </a:r>
          </a:p>
        </p:txBody>
      </p:sp>
    </p:spTree>
    <p:extLst>
      <p:ext uri="{BB962C8B-B14F-4D97-AF65-F5344CB8AC3E}">
        <p14:creationId xmlns:p14="http://schemas.microsoft.com/office/powerpoint/2010/main" val="66017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スライド番号プレースホルダ 3">
            <a:extLst>
              <a:ext uri="{FF2B5EF4-FFF2-40B4-BE49-F238E27FC236}">
                <a16:creationId xmlns:a16="http://schemas.microsoft.com/office/drawing/2014/main" id="{A1E94C22-2A3F-460B-9334-EF1729BD25CC}"/>
              </a:ext>
            </a:extLst>
          </p:cNvPr>
          <p:cNvSpPr>
            <a:spLocks noGrp="1"/>
          </p:cNvSpPr>
          <p:nvPr>
            <p:ph type="sldNum" idx="10"/>
          </p:nvPr>
        </p:nvSpPr>
        <p:spPr>
          <a:xfrm>
            <a:off x="7008813" y="6642100"/>
            <a:ext cx="2133600" cy="215900"/>
          </a:xfrm>
        </p:spPr>
        <p:txBody>
          <a:bodyPr/>
          <a:lstStyle/>
          <a:p>
            <a:fld id="{C0D514ED-5A03-49C1-AB2C-2D4788AC8BFB}" type="slidenum">
              <a:rPr lang="en-US" altLang="ja-JP" sz="2000" b="1" smtClean="0"/>
              <a:pPr/>
              <a:t>8</a:t>
            </a:fld>
            <a:endParaRPr lang="en-US" altLang="ja-JP" sz="2000" b="1" dirty="0"/>
          </a:p>
        </p:txBody>
      </p:sp>
      <p:sp>
        <p:nvSpPr>
          <p:cNvPr id="11" name="コンテンツ プレースホルダー 2">
            <a:extLst>
              <a:ext uri="{FF2B5EF4-FFF2-40B4-BE49-F238E27FC236}">
                <a16:creationId xmlns:a16="http://schemas.microsoft.com/office/drawing/2014/main" id="{049A7F42-1CB7-F87A-8BC4-C4F8E0A9F34A}"/>
              </a:ext>
            </a:extLst>
          </p:cNvPr>
          <p:cNvSpPr>
            <a:spLocks noGrp="1"/>
          </p:cNvSpPr>
          <p:nvPr>
            <p:ph idx="1"/>
          </p:nvPr>
        </p:nvSpPr>
        <p:spPr>
          <a:xfrm>
            <a:off x="251520" y="1779285"/>
            <a:ext cx="8784975" cy="1136383"/>
          </a:xfrm>
          <a:noFill/>
        </p:spPr>
        <p:txBody>
          <a:bodyPr>
            <a:normAutofit/>
          </a:bodyPr>
          <a:lstStyle/>
          <a:p>
            <a:pPr marL="0" lvl="1" defTabSz="533400" eaLnBrk="1" hangingPunct="1">
              <a:lnSpc>
                <a:spcPct val="90000"/>
              </a:lnSpc>
              <a:spcAft>
                <a:spcPct val="15000"/>
              </a:spcAft>
              <a:defRPr/>
            </a:pPr>
            <a:r>
              <a:rPr lang="ja-JP" altLang="en-US" sz="2800" b="1" dirty="0">
                <a:solidFill>
                  <a:srgbClr val="1C1C1C"/>
                </a:solidFill>
              </a:rPr>
              <a:t>解決策の選択肢の中から成果が大きそうなものを選び</a:t>
            </a:r>
            <a:endParaRPr lang="en-US" altLang="ja-JP" sz="2800" b="1" dirty="0">
              <a:solidFill>
                <a:srgbClr val="1C1C1C"/>
              </a:solidFill>
            </a:endParaRPr>
          </a:p>
          <a:p>
            <a:pPr marL="0" lvl="1" defTabSz="533400" eaLnBrk="1" hangingPunct="1">
              <a:lnSpc>
                <a:spcPct val="90000"/>
              </a:lnSpc>
              <a:spcAft>
                <a:spcPct val="15000"/>
              </a:spcAft>
              <a:defRPr/>
            </a:pPr>
            <a:r>
              <a:rPr lang="ja-JP" altLang="en-US" sz="2800" b="1" dirty="0">
                <a:solidFill>
                  <a:srgbClr val="1C1C1C"/>
                </a:solidFill>
              </a:rPr>
              <a:t>求めるイメージを具体化・言語化していきます。</a:t>
            </a:r>
            <a:endParaRPr lang="en-US" altLang="ja-JP" sz="2800" b="1" dirty="0">
              <a:solidFill>
                <a:srgbClr val="1C1C1C"/>
              </a:solidFill>
            </a:endParaRPr>
          </a:p>
        </p:txBody>
      </p:sp>
      <p:sp>
        <p:nvSpPr>
          <p:cNvPr id="12" name="正方形/長方形 11">
            <a:extLst>
              <a:ext uri="{FF2B5EF4-FFF2-40B4-BE49-F238E27FC236}">
                <a16:creationId xmlns:a16="http://schemas.microsoft.com/office/drawing/2014/main" id="{6CC137AD-16B6-F5F8-5587-9B2D4D611EDF}"/>
              </a:ext>
            </a:extLst>
          </p:cNvPr>
          <p:cNvSpPr/>
          <p:nvPr/>
        </p:nvSpPr>
        <p:spPr>
          <a:xfrm>
            <a:off x="539552" y="827033"/>
            <a:ext cx="8064896" cy="657751"/>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lvl="1" defTabSz="533400">
              <a:lnSpc>
                <a:spcPct val="90000"/>
              </a:lnSpc>
              <a:spcAft>
                <a:spcPct val="15000"/>
              </a:spcAft>
            </a:pPr>
            <a:r>
              <a:rPr lang="ja-JP" altLang="en-US" sz="2800" dirty="0">
                <a:solidFill>
                  <a:srgbClr val="1C1C1C"/>
                </a:solidFill>
                <a:latin typeface="メイリオ" pitchFamily="50" charset="-128"/>
                <a:ea typeface="メイリオ" panose="020B0604030504040204" pitchFamily="50" charset="-128"/>
                <a:cs typeface="メイリオ" panose="020B0604030504040204" pitchFamily="50" charset="-128"/>
              </a:rPr>
              <a:t>ステップ③　解決策の絞り込みと具体化</a:t>
            </a:r>
            <a:endParaRPr lang="en-US" altLang="ja-JP" sz="2800" dirty="0">
              <a:solidFill>
                <a:srgbClr val="1C1C1C"/>
              </a:solidFill>
              <a:latin typeface="メイリオ"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1B55A639-E3BC-9BE5-E3A9-91CC450397D0}"/>
              </a:ext>
            </a:extLst>
          </p:cNvPr>
          <p:cNvSpPr/>
          <p:nvPr/>
        </p:nvSpPr>
        <p:spPr>
          <a:xfrm>
            <a:off x="3994143" y="3795054"/>
            <a:ext cx="1461887" cy="1361684"/>
          </a:xfrm>
          <a:prstGeom prst="rect">
            <a:avLst/>
          </a:prstGeom>
          <a:solidFill>
            <a:srgbClr val="FFE54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dirty="0">
                <a:solidFill>
                  <a:schemeClr val="tx1"/>
                </a:solidFill>
                <a:latin typeface="メイリオ" pitchFamily="50" charset="-128"/>
                <a:ea typeface="メイリオ" pitchFamily="50" charset="-128"/>
              </a:rPr>
              <a:t>新しい</a:t>
            </a:r>
            <a:endParaRPr kumimoji="1" lang="en-US" altLang="ja-JP" sz="2000" dirty="0">
              <a:solidFill>
                <a:schemeClr val="tx1"/>
              </a:solidFill>
              <a:latin typeface="メイリオ" pitchFamily="50" charset="-128"/>
              <a:ea typeface="メイリオ" pitchFamily="50" charset="-128"/>
            </a:endParaRPr>
          </a:p>
          <a:p>
            <a:pPr algn="ctr"/>
            <a:r>
              <a:rPr lang="ja-JP" altLang="en-US" sz="2000" dirty="0">
                <a:solidFill>
                  <a:schemeClr val="tx1"/>
                </a:solidFill>
                <a:latin typeface="メイリオ" pitchFamily="50" charset="-128"/>
                <a:ea typeface="メイリオ" pitchFamily="50" charset="-128"/>
              </a:rPr>
              <a:t>参加者が</a:t>
            </a:r>
            <a:endParaRPr lang="en-US" altLang="ja-JP" sz="2000" dirty="0">
              <a:solidFill>
                <a:schemeClr val="tx1"/>
              </a:solidFill>
              <a:latin typeface="メイリオ" pitchFamily="50" charset="-128"/>
              <a:ea typeface="メイリオ" pitchFamily="50" charset="-128"/>
            </a:endParaRPr>
          </a:p>
          <a:p>
            <a:pPr algn="ctr"/>
            <a:r>
              <a:rPr kumimoji="1" lang="ja-JP" altLang="en-US" sz="2000" dirty="0">
                <a:solidFill>
                  <a:schemeClr val="tx1"/>
                </a:solidFill>
                <a:latin typeface="メイリオ" pitchFamily="50" charset="-128"/>
                <a:ea typeface="メイリオ" pitchFamily="50" charset="-128"/>
              </a:rPr>
              <a:t>集まらない</a:t>
            </a:r>
            <a:endParaRPr kumimoji="1" lang="en-US" altLang="ja-JP" sz="2000" dirty="0">
              <a:solidFill>
                <a:schemeClr val="tx1"/>
              </a:solidFill>
              <a:latin typeface="メイリオ" pitchFamily="50" charset="-128"/>
              <a:ea typeface="メイリオ" pitchFamily="50" charset="-128"/>
            </a:endParaRPr>
          </a:p>
        </p:txBody>
      </p:sp>
      <p:sp>
        <p:nvSpPr>
          <p:cNvPr id="15" name="正方形/長方形 14">
            <a:extLst>
              <a:ext uri="{FF2B5EF4-FFF2-40B4-BE49-F238E27FC236}">
                <a16:creationId xmlns:a16="http://schemas.microsoft.com/office/drawing/2014/main" id="{6B6BC8A4-F36A-C969-0048-312A3DFB5BC7}"/>
              </a:ext>
            </a:extLst>
          </p:cNvPr>
          <p:cNvSpPr/>
          <p:nvPr/>
        </p:nvSpPr>
        <p:spPr>
          <a:xfrm>
            <a:off x="2105503" y="3942333"/>
            <a:ext cx="1461887" cy="1361684"/>
          </a:xfrm>
          <a:prstGeom prst="rect">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bg1"/>
                </a:solidFill>
                <a:latin typeface="メイリオ" pitchFamily="50" charset="-128"/>
                <a:ea typeface="メイリオ" pitchFamily="50" charset="-128"/>
              </a:rPr>
              <a:t>チラシを</a:t>
            </a:r>
            <a:endParaRPr kumimoji="1" lang="en-US" altLang="ja-JP" sz="2000" b="1" dirty="0">
              <a:solidFill>
                <a:schemeClr val="bg1"/>
              </a:solidFill>
              <a:latin typeface="メイリオ" pitchFamily="50" charset="-128"/>
              <a:ea typeface="メイリオ" pitchFamily="50" charset="-128"/>
            </a:endParaRPr>
          </a:p>
          <a:p>
            <a:pPr algn="ctr"/>
            <a:r>
              <a:rPr lang="ja-JP" altLang="en-US" sz="2000" b="1" dirty="0">
                <a:solidFill>
                  <a:schemeClr val="bg1"/>
                </a:solidFill>
                <a:latin typeface="メイリオ" pitchFamily="50" charset="-128"/>
                <a:ea typeface="メイリオ" pitchFamily="50" charset="-128"/>
              </a:rPr>
              <a:t>つくる</a:t>
            </a:r>
            <a:endParaRPr kumimoji="1" lang="en-US" altLang="ja-JP" sz="2000" b="1" dirty="0">
              <a:solidFill>
                <a:schemeClr val="bg1"/>
              </a:solidFill>
              <a:latin typeface="メイリオ" pitchFamily="50" charset="-128"/>
              <a:ea typeface="メイリオ" pitchFamily="50" charset="-128"/>
            </a:endParaRPr>
          </a:p>
        </p:txBody>
      </p:sp>
      <p:sp>
        <p:nvSpPr>
          <p:cNvPr id="16" name="正方形/長方形 15">
            <a:extLst>
              <a:ext uri="{FF2B5EF4-FFF2-40B4-BE49-F238E27FC236}">
                <a16:creationId xmlns:a16="http://schemas.microsoft.com/office/drawing/2014/main" id="{78B28ABD-B463-57E5-6823-C170959B4CB8}"/>
              </a:ext>
            </a:extLst>
          </p:cNvPr>
          <p:cNvSpPr/>
          <p:nvPr/>
        </p:nvSpPr>
        <p:spPr>
          <a:xfrm>
            <a:off x="6219832" y="3148042"/>
            <a:ext cx="1461887" cy="136168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dirty="0">
                <a:solidFill>
                  <a:schemeClr val="tx1">
                    <a:lumMod val="50000"/>
                    <a:lumOff val="50000"/>
                  </a:schemeClr>
                </a:solidFill>
                <a:latin typeface="メイリオ" pitchFamily="50" charset="-128"/>
                <a:ea typeface="メイリオ" pitchFamily="50" charset="-128"/>
              </a:rPr>
              <a:t>近隣に</a:t>
            </a:r>
            <a:endParaRPr kumimoji="1" lang="en-US" altLang="ja-JP" dirty="0">
              <a:solidFill>
                <a:schemeClr val="tx1">
                  <a:lumMod val="50000"/>
                  <a:lumOff val="50000"/>
                </a:schemeClr>
              </a:solidFill>
              <a:latin typeface="メイリオ" pitchFamily="50" charset="-128"/>
              <a:ea typeface="メイリオ" pitchFamily="50" charset="-128"/>
            </a:endParaRPr>
          </a:p>
          <a:p>
            <a:pPr algn="ctr"/>
            <a:r>
              <a:rPr lang="ja-JP" altLang="en-US" dirty="0">
                <a:solidFill>
                  <a:schemeClr val="tx1">
                    <a:lumMod val="50000"/>
                    <a:lumOff val="50000"/>
                  </a:schemeClr>
                </a:solidFill>
                <a:latin typeface="メイリオ" pitchFamily="50" charset="-128"/>
                <a:ea typeface="メイリオ" pitchFamily="50" charset="-128"/>
              </a:rPr>
              <a:t>声をかける</a:t>
            </a:r>
            <a:endParaRPr kumimoji="1" lang="en-US" altLang="ja-JP" dirty="0">
              <a:solidFill>
                <a:schemeClr val="tx1">
                  <a:lumMod val="50000"/>
                  <a:lumOff val="50000"/>
                </a:schemeClr>
              </a:solidFill>
              <a:latin typeface="メイリオ" pitchFamily="50" charset="-128"/>
              <a:ea typeface="メイリオ" pitchFamily="50" charset="-128"/>
            </a:endParaRPr>
          </a:p>
        </p:txBody>
      </p:sp>
      <p:sp>
        <p:nvSpPr>
          <p:cNvPr id="17" name="正方形/長方形 16">
            <a:extLst>
              <a:ext uri="{FF2B5EF4-FFF2-40B4-BE49-F238E27FC236}">
                <a16:creationId xmlns:a16="http://schemas.microsoft.com/office/drawing/2014/main" id="{C6B05AA5-5316-FD30-8E43-6B8E2508F795}"/>
              </a:ext>
            </a:extLst>
          </p:cNvPr>
          <p:cNvSpPr/>
          <p:nvPr/>
        </p:nvSpPr>
        <p:spPr>
          <a:xfrm>
            <a:off x="4355976" y="5404405"/>
            <a:ext cx="1461887" cy="136168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dirty="0">
                <a:solidFill>
                  <a:schemeClr val="tx1">
                    <a:lumMod val="50000"/>
                    <a:lumOff val="50000"/>
                  </a:schemeClr>
                </a:solidFill>
                <a:latin typeface="メイリオ" pitchFamily="50" charset="-128"/>
                <a:ea typeface="メイリオ" pitchFamily="50" charset="-128"/>
              </a:rPr>
              <a:t>イベントを</a:t>
            </a:r>
            <a:endParaRPr kumimoji="1" lang="en-US" altLang="ja-JP" dirty="0">
              <a:solidFill>
                <a:schemeClr val="tx1">
                  <a:lumMod val="50000"/>
                  <a:lumOff val="50000"/>
                </a:schemeClr>
              </a:solidFill>
              <a:latin typeface="メイリオ" pitchFamily="50" charset="-128"/>
              <a:ea typeface="メイリオ" pitchFamily="50" charset="-128"/>
            </a:endParaRPr>
          </a:p>
          <a:p>
            <a:pPr algn="ctr"/>
            <a:r>
              <a:rPr lang="ja-JP" altLang="en-US" dirty="0">
                <a:solidFill>
                  <a:schemeClr val="tx1">
                    <a:lumMod val="50000"/>
                    <a:lumOff val="50000"/>
                  </a:schemeClr>
                </a:solidFill>
                <a:latin typeface="メイリオ" pitchFamily="50" charset="-128"/>
                <a:ea typeface="メイリオ" pitchFamily="50" charset="-128"/>
              </a:rPr>
              <a:t>企画する</a:t>
            </a:r>
            <a:endParaRPr kumimoji="1" lang="en-US" altLang="ja-JP" dirty="0">
              <a:solidFill>
                <a:schemeClr val="tx1">
                  <a:lumMod val="50000"/>
                  <a:lumOff val="50000"/>
                </a:schemeClr>
              </a:solidFill>
              <a:latin typeface="メイリオ" pitchFamily="50" charset="-128"/>
              <a:ea typeface="メイリオ" pitchFamily="50" charset="-128"/>
            </a:endParaRPr>
          </a:p>
        </p:txBody>
      </p:sp>
      <p:sp>
        <p:nvSpPr>
          <p:cNvPr id="19" name="正方形/長方形 18">
            <a:extLst>
              <a:ext uri="{FF2B5EF4-FFF2-40B4-BE49-F238E27FC236}">
                <a16:creationId xmlns:a16="http://schemas.microsoft.com/office/drawing/2014/main" id="{34F9A1BC-FEE4-9266-C986-AA68C2EE602B}"/>
              </a:ext>
            </a:extLst>
          </p:cNvPr>
          <p:cNvSpPr/>
          <p:nvPr/>
        </p:nvSpPr>
        <p:spPr>
          <a:xfrm>
            <a:off x="6613726" y="4840002"/>
            <a:ext cx="1461887" cy="136168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dirty="0">
                <a:solidFill>
                  <a:schemeClr val="tx1">
                    <a:lumMod val="50000"/>
                    <a:lumOff val="50000"/>
                  </a:schemeClr>
                </a:solidFill>
                <a:latin typeface="メイリオ" pitchFamily="50" charset="-128"/>
                <a:ea typeface="メイリオ" pitchFamily="50" charset="-128"/>
              </a:rPr>
              <a:t>町内の</a:t>
            </a:r>
            <a:endParaRPr kumimoji="1" lang="en-US" altLang="ja-JP" dirty="0">
              <a:solidFill>
                <a:schemeClr val="tx1">
                  <a:lumMod val="50000"/>
                  <a:lumOff val="50000"/>
                </a:schemeClr>
              </a:solidFill>
              <a:latin typeface="メイリオ" pitchFamily="50" charset="-128"/>
              <a:ea typeface="メイリオ" pitchFamily="50" charset="-128"/>
            </a:endParaRPr>
          </a:p>
          <a:p>
            <a:pPr algn="ctr"/>
            <a:r>
              <a:rPr lang="ja-JP" altLang="en-US" dirty="0">
                <a:solidFill>
                  <a:schemeClr val="tx1">
                    <a:lumMod val="50000"/>
                    <a:lumOff val="50000"/>
                  </a:schemeClr>
                </a:solidFill>
                <a:latin typeface="メイリオ" pitchFamily="50" charset="-128"/>
                <a:ea typeface="メイリオ" pitchFamily="50" charset="-128"/>
              </a:rPr>
              <a:t>掲示板に</a:t>
            </a:r>
            <a:endParaRPr lang="en-US" altLang="ja-JP" dirty="0">
              <a:solidFill>
                <a:schemeClr val="tx1">
                  <a:lumMod val="50000"/>
                  <a:lumOff val="50000"/>
                </a:schemeClr>
              </a:solidFill>
              <a:latin typeface="メイリオ" pitchFamily="50" charset="-128"/>
              <a:ea typeface="メイリオ" pitchFamily="50" charset="-128"/>
            </a:endParaRPr>
          </a:p>
          <a:p>
            <a:pPr algn="ctr"/>
            <a:r>
              <a:rPr kumimoji="1" lang="ja-JP" altLang="en-US" dirty="0">
                <a:solidFill>
                  <a:schemeClr val="tx1">
                    <a:lumMod val="50000"/>
                    <a:lumOff val="50000"/>
                  </a:schemeClr>
                </a:solidFill>
                <a:latin typeface="メイリオ" pitchFamily="50" charset="-128"/>
                <a:ea typeface="メイリオ" pitchFamily="50" charset="-128"/>
              </a:rPr>
              <a:t>ポスターを</a:t>
            </a:r>
            <a:endParaRPr kumimoji="1" lang="en-US" altLang="ja-JP" dirty="0">
              <a:solidFill>
                <a:schemeClr val="tx1">
                  <a:lumMod val="50000"/>
                  <a:lumOff val="50000"/>
                </a:schemeClr>
              </a:solidFill>
              <a:latin typeface="メイリオ" pitchFamily="50" charset="-128"/>
              <a:ea typeface="メイリオ" pitchFamily="50" charset="-128"/>
            </a:endParaRPr>
          </a:p>
          <a:p>
            <a:pPr algn="ctr"/>
            <a:r>
              <a:rPr lang="ja-JP" altLang="en-US" dirty="0">
                <a:solidFill>
                  <a:schemeClr val="tx1">
                    <a:lumMod val="50000"/>
                    <a:lumOff val="50000"/>
                  </a:schemeClr>
                </a:solidFill>
                <a:latin typeface="メイリオ" pitchFamily="50" charset="-128"/>
                <a:ea typeface="メイリオ" pitchFamily="50" charset="-128"/>
              </a:rPr>
              <a:t>貼る</a:t>
            </a:r>
            <a:endParaRPr kumimoji="1" lang="en-US" altLang="ja-JP" dirty="0">
              <a:solidFill>
                <a:schemeClr val="tx1">
                  <a:lumMod val="50000"/>
                  <a:lumOff val="50000"/>
                </a:schemeClr>
              </a:solidFill>
              <a:latin typeface="メイリオ" pitchFamily="50" charset="-128"/>
              <a:ea typeface="メイリオ" pitchFamily="50" charset="-128"/>
            </a:endParaRPr>
          </a:p>
        </p:txBody>
      </p:sp>
      <p:sp>
        <p:nvSpPr>
          <p:cNvPr id="14" name="正方形/長方形 13">
            <a:extLst>
              <a:ext uri="{FF2B5EF4-FFF2-40B4-BE49-F238E27FC236}">
                <a16:creationId xmlns:a16="http://schemas.microsoft.com/office/drawing/2014/main" id="{41C28BFC-526E-A6DC-F3C5-EA1B4E5DA31A}"/>
              </a:ext>
            </a:extLst>
          </p:cNvPr>
          <p:cNvSpPr/>
          <p:nvPr/>
        </p:nvSpPr>
        <p:spPr>
          <a:xfrm>
            <a:off x="1074132" y="3128543"/>
            <a:ext cx="1184345" cy="1131942"/>
          </a:xfrm>
          <a:prstGeom prst="rect">
            <a:avLst/>
          </a:prstGeom>
          <a:solidFill>
            <a:srgbClr val="FFFF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en-US" altLang="ja-JP" sz="2000" b="1" dirty="0">
                <a:solidFill>
                  <a:schemeClr val="tx1"/>
                </a:solidFill>
                <a:latin typeface="メイリオ" pitchFamily="50" charset="-128"/>
                <a:ea typeface="メイリオ" pitchFamily="50" charset="-128"/>
              </a:rPr>
              <a:t>A4</a:t>
            </a:r>
          </a:p>
          <a:p>
            <a:pPr algn="ctr"/>
            <a:r>
              <a:rPr lang="en-US" altLang="ja-JP" sz="2000" b="1" dirty="0">
                <a:solidFill>
                  <a:schemeClr val="tx1"/>
                </a:solidFill>
                <a:latin typeface="メイリオ" pitchFamily="50" charset="-128"/>
                <a:ea typeface="メイリオ" pitchFamily="50" charset="-128"/>
              </a:rPr>
              <a:t>3</a:t>
            </a:r>
            <a:r>
              <a:rPr lang="ja-JP" altLang="en-US" sz="2000" b="1" dirty="0">
                <a:solidFill>
                  <a:schemeClr val="tx1"/>
                </a:solidFill>
                <a:latin typeface="メイリオ" pitchFamily="50" charset="-128"/>
                <a:ea typeface="メイリオ" pitchFamily="50" charset="-128"/>
              </a:rPr>
              <a:t>つ折り</a:t>
            </a:r>
            <a:endParaRPr lang="en-US" altLang="ja-JP" sz="2000" b="1" dirty="0">
              <a:solidFill>
                <a:schemeClr val="tx1"/>
              </a:solidFill>
              <a:latin typeface="メイリオ" pitchFamily="50" charset="-128"/>
              <a:ea typeface="メイリオ" pitchFamily="50" charset="-128"/>
            </a:endParaRPr>
          </a:p>
          <a:p>
            <a:pPr algn="ctr"/>
            <a:r>
              <a:rPr kumimoji="1" lang="ja-JP" altLang="en-US" sz="2000" b="1" dirty="0">
                <a:solidFill>
                  <a:schemeClr val="tx1"/>
                </a:solidFill>
                <a:latin typeface="メイリオ" pitchFamily="50" charset="-128"/>
                <a:ea typeface="メイリオ" pitchFamily="50" charset="-128"/>
              </a:rPr>
              <a:t>サイズ</a:t>
            </a:r>
            <a:endParaRPr kumimoji="1" lang="en-US" altLang="ja-JP" sz="2000" b="1" dirty="0">
              <a:solidFill>
                <a:schemeClr val="tx1"/>
              </a:solidFill>
              <a:latin typeface="メイリオ" pitchFamily="50" charset="-128"/>
              <a:ea typeface="メイリオ" pitchFamily="50" charset="-128"/>
            </a:endParaRPr>
          </a:p>
        </p:txBody>
      </p:sp>
      <p:sp>
        <p:nvSpPr>
          <p:cNvPr id="20" name="正方形/長方形 19">
            <a:extLst>
              <a:ext uri="{FF2B5EF4-FFF2-40B4-BE49-F238E27FC236}">
                <a16:creationId xmlns:a16="http://schemas.microsoft.com/office/drawing/2014/main" id="{7E4B5AFE-4243-2D8D-F40C-9CEC1AC296A2}"/>
              </a:ext>
            </a:extLst>
          </p:cNvPr>
          <p:cNvSpPr/>
          <p:nvPr/>
        </p:nvSpPr>
        <p:spPr>
          <a:xfrm>
            <a:off x="938489" y="4388902"/>
            <a:ext cx="1184345" cy="1131942"/>
          </a:xfrm>
          <a:prstGeom prst="rect">
            <a:avLst/>
          </a:prstGeom>
          <a:solidFill>
            <a:srgbClr val="FFFF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tx1"/>
                </a:solidFill>
                <a:latin typeface="メイリオ" pitchFamily="50" charset="-128"/>
                <a:ea typeface="メイリオ" pitchFamily="50" charset="-128"/>
              </a:rPr>
              <a:t>町内の</a:t>
            </a:r>
            <a:endParaRPr kumimoji="1" lang="en-US" altLang="ja-JP" sz="2000" b="1" dirty="0">
              <a:solidFill>
                <a:schemeClr val="tx1"/>
              </a:solidFill>
              <a:latin typeface="メイリオ" pitchFamily="50" charset="-128"/>
              <a:ea typeface="メイリオ" pitchFamily="50" charset="-128"/>
            </a:endParaRPr>
          </a:p>
          <a:p>
            <a:pPr algn="ctr"/>
            <a:r>
              <a:rPr kumimoji="1" lang="ja-JP" altLang="en-US" sz="2000" b="1" dirty="0">
                <a:solidFill>
                  <a:schemeClr val="tx1"/>
                </a:solidFill>
                <a:latin typeface="メイリオ" pitchFamily="50" charset="-128"/>
                <a:ea typeface="メイリオ" pitchFamily="50" charset="-128"/>
              </a:rPr>
              <a:t>地図を</a:t>
            </a:r>
            <a:endParaRPr kumimoji="1" lang="en-US" altLang="ja-JP" sz="2000" b="1" dirty="0">
              <a:solidFill>
                <a:schemeClr val="tx1"/>
              </a:solidFill>
              <a:latin typeface="メイリオ" pitchFamily="50" charset="-128"/>
              <a:ea typeface="メイリオ" pitchFamily="50" charset="-128"/>
            </a:endParaRPr>
          </a:p>
          <a:p>
            <a:pPr algn="ctr"/>
            <a:r>
              <a:rPr lang="ja-JP" altLang="en-US" sz="2000" b="1" dirty="0">
                <a:solidFill>
                  <a:schemeClr val="tx1"/>
                </a:solidFill>
                <a:latin typeface="メイリオ" pitchFamily="50" charset="-128"/>
                <a:ea typeface="メイリオ" pitchFamily="50" charset="-128"/>
              </a:rPr>
              <a:t>入れたい</a:t>
            </a:r>
            <a:endParaRPr kumimoji="1" lang="en-US" altLang="ja-JP" sz="2000" b="1" dirty="0">
              <a:solidFill>
                <a:schemeClr val="tx1"/>
              </a:solidFill>
              <a:latin typeface="メイリオ" pitchFamily="50" charset="-128"/>
              <a:ea typeface="メイリオ" pitchFamily="50" charset="-128"/>
            </a:endParaRPr>
          </a:p>
        </p:txBody>
      </p:sp>
      <p:sp>
        <p:nvSpPr>
          <p:cNvPr id="21" name="正方形/長方形 20">
            <a:extLst>
              <a:ext uri="{FF2B5EF4-FFF2-40B4-BE49-F238E27FC236}">
                <a16:creationId xmlns:a16="http://schemas.microsoft.com/office/drawing/2014/main" id="{07ED1FB5-3E87-FF3B-47A1-1EB349260D82}"/>
              </a:ext>
            </a:extLst>
          </p:cNvPr>
          <p:cNvSpPr/>
          <p:nvPr/>
        </p:nvSpPr>
        <p:spPr>
          <a:xfrm>
            <a:off x="2201335" y="5464996"/>
            <a:ext cx="1184345" cy="1131942"/>
          </a:xfrm>
          <a:prstGeom prst="rect">
            <a:avLst/>
          </a:prstGeom>
          <a:solidFill>
            <a:srgbClr val="FFFF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tx1"/>
                </a:solidFill>
                <a:latin typeface="メイリオ" pitchFamily="50" charset="-128"/>
                <a:ea typeface="メイリオ" pitchFamily="50" charset="-128"/>
              </a:rPr>
              <a:t>更新</a:t>
            </a:r>
            <a:endParaRPr kumimoji="1" lang="en-US" altLang="ja-JP" sz="2000" b="1" dirty="0">
              <a:solidFill>
                <a:schemeClr val="tx1"/>
              </a:solidFill>
              <a:latin typeface="メイリオ" pitchFamily="50" charset="-128"/>
              <a:ea typeface="メイリオ" pitchFamily="50" charset="-128"/>
            </a:endParaRPr>
          </a:p>
          <a:p>
            <a:pPr algn="ctr"/>
            <a:r>
              <a:rPr lang="ja-JP" altLang="en-US" sz="2000" b="1" dirty="0">
                <a:solidFill>
                  <a:schemeClr val="tx1"/>
                </a:solidFill>
                <a:latin typeface="メイリオ" pitchFamily="50" charset="-128"/>
                <a:ea typeface="メイリオ" pitchFamily="50" charset="-128"/>
              </a:rPr>
              <a:t>しやすい</a:t>
            </a:r>
            <a:endParaRPr kumimoji="1" lang="en-US" altLang="ja-JP" sz="2000" b="1" dirty="0">
              <a:solidFill>
                <a:schemeClr val="tx1"/>
              </a:solidFill>
              <a:latin typeface="メイリオ" pitchFamily="50" charset="-128"/>
              <a:ea typeface="メイリオ" pitchFamily="50" charset="-128"/>
            </a:endParaRPr>
          </a:p>
        </p:txBody>
      </p:sp>
      <p:sp>
        <p:nvSpPr>
          <p:cNvPr id="22" name="正方形/長方形 21">
            <a:extLst>
              <a:ext uri="{FF2B5EF4-FFF2-40B4-BE49-F238E27FC236}">
                <a16:creationId xmlns:a16="http://schemas.microsoft.com/office/drawing/2014/main" id="{BF9CEA6D-6449-3445-F8C1-130A29555296}"/>
              </a:ext>
            </a:extLst>
          </p:cNvPr>
          <p:cNvSpPr/>
          <p:nvPr/>
        </p:nvSpPr>
        <p:spPr>
          <a:xfrm>
            <a:off x="2534137" y="2924018"/>
            <a:ext cx="1184345" cy="1131942"/>
          </a:xfrm>
          <a:prstGeom prst="rect">
            <a:avLst/>
          </a:prstGeom>
          <a:solidFill>
            <a:srgbClr val="FFFF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p>
            <a:pPr algn="ctr"/>
            <a:r>
              <a:rPr kumimoji="1" lang="ja-JP" altLang="en-US" sz="2000" b="1" dirty="0">
                <a:solidFill>
                  <a:schemeClr val="tx1"/>
                </a:solidFill>
                <a:latin typeface="メイリオ" pitchFamily="50" charset="-128"/>
                <a:ea typeface="メイリオ" pitchFamily="50" charset="-128"/>
              </a:rPr>
              <a:t>年間の</a:t>
            </a:r>
            <a:endParaRPr kumimoji="1" lang="en-US" altLang="ja-JP" sz="2000" b="1" dirty="0">
              <a:solidFill>
                <a:schemeClr val="tx1"/>
              </a:solidFill>
              <a:latin typeface="メイリオ" pitchFamily="50" charset="-128"/>
              <a:ea typeface="メイリオ" pitchFamily="50" charset="-128"/>
            </a:endParaRPr>
          </a:p>
          <a:p>
            <a:pPr algn="ctr"/>
            <a:r>
              <a:rPr lang="ja-JP" altLang="en-US" sz="2000" b="1" dirty="0">
                <a:solidFill>
                  <a:schemeClr val="tx1"/>
                </a:solidFill>
                <a:latin typeface="メイリオ" pitchFamily="50" charset="-128"/>
                <a:ea typeface="メイリオ" pitchFamily="50" charset="-128"/>
              </a:rPr>
              <a:t>主な行事</a:t>
            </a:r>
            <a:endParaRPr lang="en-US" altLang="ja-JP" sz="2000" b="1" dirty="0">
              <a:solidFill>
                <a:schemeClr val="tx1"/>
              </a:solidFill>
              <a:latin typeface="メイリオ" pitchFamily="50" charset="-128"/>
              <a:ea typeface="メイリオ" pitchFamily="50" charset="-128"/>
            </a:endParaRPr>
          </a:p>
          <a:p>
            <a:pPr algn="ctr"/>
            <a:r>
              <a:rPr kumimoji="1" lang="ja-JP" altLang="en-US" sz="2000" b="1" dirty="0">
                <a:solidFill>
                  <a:schemeClr val="tx1"/>
                </a:solidFill>
                <a:latin typeface="メイリオ" pitchFamily="50" charset="-128"/>
                <a:ea typeface="メイリオ" pitchFamily="50" charset="-128"/>
              </a:rPr>
              <a:t>を掲載</a:t>
            </a:r>
            <a:endParaRPr kumimoji="1" lang="en-US" altLang="ja-JP" sz="2000" b="1" dirty="0">
              <a:solidFill>
                <a:schemeClr val="tx1"/>
              </a:solidFill>
              <a:latin typeface="メイリオ" pitchFamily="50" charset="-128"/>
              <a:ea typeface="メイリオ" pitchFamily="50" charset="-128"/>
            </a:endParaRPr>
          </a:p>
        </p:txBody>
      </p:sp>
      <p:sp>
        <p:nvSpPr>
          <p:cNvPr id="3" name="タイトル 1">
            <a:extLst>
              <a:ext uri="{FF2B5EF4-FFF2-40B4-BE49-F238E27FC236}">
                <a16:creationId xmlns:a16="http://schemas.microsoft.com/office/drawing/2014/main" id="{A1E8D040-7C9B-3711-4423-3688C0CE7879}"/>
              </a:ext>
            </a:extLst>
          </p:cNvPr>
          <p:cNvSpPr txBox="1">
            <a:spLocks/>
          </p:cNvSpPr>
          <p:nvPr/>
        </p:nvSpPr>
        <p:spPr bwMode="auto">
          <a:xfrm>
            <a:off x="-1" y="230733"/>
            <a:ext cx="9142413" cy="461963"/>
          </a:xfrm>
          <a:prstGeom prst="rect">
            <a:avLst/>
          </a:prstGeom>
          <a:solidFill>
            <a:schemeClr val="accent3">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2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5pPr>
            <a:lvl6pPr marL="4572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6pPr>
            <a:lvl7pPr marL="9144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7pPr>
            <a:lvl8pPr marL="13716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8pPr>
            <a:lvl9pPr marL="18288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9pPr>
          </a:lstStyle>
          <a:p>
            <a:r>
              <a:rPr lang="ja-JP" altLang="en-US"/>
              <a:t>課題整理ワークショップのイメージ</a:t>
            </a:r>
            <a:endParaRPr lang="ja-JP" altLang="en-US" dirty="0"/>
          </a:p>
        </p:txBody>
      </p:sp>
    </p:spTree>
    <p:extLst>
      <p:ext uri="{BB962C8B-B14F-4D97-AF65-F5344CB8AC3E}">
        <p14:creationId xmlns:p14="http://schemas.microsoft.com/office/powerpoint/2010/main" val="116081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9" grpId="0" animBg="1"/>
      <p:bldP spid="14" grpId="0" animBg="1"/>
      <p:bldP spid="20" grpId="0" animBg="1"/>
      <p:bldP spid="21" grpId="0" animBg="1"/>
      <p:bldP spid="22" grpId="0" animBg="1"/>
    </p:bldLst>
  </p:timing>
</p:sld>
</file>

<file path=ppt/theme/theme1.xml><?xml version="1.0" encoding="utf-8"?>
<a:theme xmlns:a="http://schemas.openxmlformats.org/drawingml/2006/main" name="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wrap="none" rtlCol="0" anchor="ctr"/>
      <a:lstStyle>
        <a:defPPr algn="ctr">
          <a:defRPr kumimoji="1" sz="1000" dirty="0" smtClean="0">
            <a:solidFill>
              <a:schemeClr val="tx1"/>
            </a:solidFill>
            <a:latin typeface="メイリオ" pitchFamily="50" charset="-128"/>
            <a:ea typeface="メイリオ"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kumimoji="1" sz="1000" dirty="0" smtClean="0">
            <a:latin typeface="メイリオ" pitchFamily="50" charset="-128"/>
            <a:ea typeface="メイリオ"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9120</TotalTime>
  <Words>1176</Words>
  <Application>Microsoft Office PowerPoint</Application>
  <PresentationFormat>画面に合わせる (4:3)</PresentationFormat>
  <Paragraphs>165</Paragraphs>
  <Slides>10</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メイリオ</vt:lpstr>
      <vt:lpstr>Arial</vt:lpstr>
      <vt:lpstr>Arial Black</vt:lpstr>
      <vt:lpstr>Calibri</vt:lpstr>
      <vt:lpstr>Times New Roman</vt:lpstr>
      <vt:lpstr>PPTtemplate</vt:lpstr>
      <vt:lpstr>課題整理ワークショップのご紹介</vt:lpstr>
      <vt:lpstr>このワークショップの概要</vt:lpstr>
      <vt:lpstr>PowerPoint プレゼンテーション</vt:lpstr>
      <vt:lpstr>PowerPoint プレゼンテーション</vt:lpstr>
      <vt:lpstr>PowerPoint プレゼンテーション</vt:lpstr>
      <vt:lpstr>課題整理ワークショップのイメージ</vt:lpstr>
      <vt:lpstr>課題整理ワークショップのイメージ</vt:lpstr>
      <vt:lpstr>課題整理ワークショップのイメージ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課題整理ワークショップ</dc:title>
  <dc:creator>IKUMA</dc:creator>
  <cp:lastModifiedBy>佐藤 未悠</cp:lastModifiedBy>
  <cp:revision>822</cp:revision>
  <cp:lastPrinted>2021-07-04T23:12:18Z</cp:lastPrinted>
  <dcterms:created xsi:type="dcterms:W3CDTF">2010-10-06T23:16:29Z</dcterms:created>
  <dcterms:modified xsi:type="dcterms:W3CDTF">2024-04-30T08:41:29Z</dcterms:modified>
</cp:coreProperties>
</file>